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Doulos SIL" panose="02000500070000020004" pitchFamily="2" charset="0"/>
      <p:regular r:id="rId14"/>
    </p:embeddedFont>
    <p:embeddedFont>
      <p:font typeface="Fondamento" panose="03020505000000020004" pitchFamily="66"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A7A0C-07EE-47BA-B347-617B153CE6F2}" v="171" dt="2020-11-14T21:53:24.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171" autoAdjust="0"/>
  </p:normalViewPr>
  <p:slideViewPr>
    <p:cSldViewPr snapToGrid="0">
      <p:cViewPr varScale="1">
        <p:scale>
          <a:sx n="47" d="100"/>
          <a:sy n="47" d="100"/>
        </p:scale>
        <p:origin x="1987" y="48"/>
      </p:cViewPr>
      <p:guideLst/>
    </p:cSldViewPr>
  </p:slideViewPr>
  <p:notesTextViewPr>
    <p:cViewPr>
      <p:scale>
        <a:sx n="1" d="1"/>
        <a:sy n="1" d="1"/>
      </p:scale>
      <p:origin x="0" y="0"/>
    </p:cViewPr>
  </p:notesTextViewPr>
  <p:notesViewPr>
    <p:cSldViewPr snapToGrid="0">
      <p:cViewPr varScale="1">
        <p:scale>
          <a:sx n="62" d="100"/>
          <a:sy n="62" d="100"/>
        </p:scale>
        <p:origin x="140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D8A7A0C-07EE-47BA-B347-617B153CE6F2}"/>
    <pc:docChg chg="custSel addSld delSld modSld modHandout">
      <pc:chgData name="Stan Cox" userId="9376f276357bfffd" providerId="LiveId" clId="{7D8A7A0C-07EE-47BA-B347-617B153CE6F2}" dt="2020-11-15T22:23:13.802" v="4982" actId="47"/>
      <pc:docMkLst>
        <pc:docMk/>
      </pc:docMkLst>
      <pc:sldChg chg="modNotesTx">
        <pc:chgData name="Stan Cox" userId="9376f276357bfffd" providerId="LiveId" clId="{7D8A7A0C-07EE-47BA-B347-617B153CE6F2}" dt="2020-11-14T16:08:52.499" v="663" actId="14"/>
        <pc:sldMkLst>
          <pc:docMk/>
          <pc:sldMk cId="2819780879" sldId="256"/>
        </pc:sldMkLst>
      </pc:sldChg>
      <pc:sldChg chg="modSp mod modNotesTx">
        <pc:chgData name="Stan Cox" userId="9376f276357bfffd" providerId="LiveId" clId="{7D8A7A0C-07EE-47BA-B347-617B153CE6F2}" dt="2020-11-14T16:34:43.811" v="2210" actId="313"/>
        <pc:sldMkLst>
          <pc:docMk/>
          <pc:sldMk cId="3249598878" sldId="257"/>
        </pc:sldMkLst>
        <pc:spChg chg="mod">
          <ac:chgData name="Stan Cox" userId="9376f276357bfffd" providerId="LiveId" clId="{7D8A7A0C-07EE-47BA-B347-617B153CE6F2}" dt="2020-11-14T16:31:11.884" v="1909" actId="20577"/>
          <ac:spMkLst>
            <pc:docMk/>
            <pc:sldMk cId="3249598878" sldId="257"/>
            <ac:spMk id="3" creationId="{78343C6E-C863-4652-B26E-28189EB4E23B}"/>
          </ac:spMkLst>
        </pc:spChg>
      </pc:sldChg>
      <pc:sldChg chg="modSp mod modAnim modNotesTx">
        <pc:chgData name="Stan Cox" userId="9376f276357bfffd" providerId="LiveId" clId="{7D8A7A0C-07EE-47BA-B347-617B153CE6F2}" dt="2020-11-14T20:22:34.431" v="4979"/>
        <pc:sldMkLst>
          <pc:docMk/>
          <pc:sldMk cId="1360158889" sldId="258"/>
        </pc:sldMkLst>
        <pc:spChg chg="mod">
          <ac:chgData name="Stan Cox" userId="9376f276357bfffd" providerId="LiveId" clId="{7D8A7A0C-07EE-47BA-B347-617B153CE6F2}" dt="2020-11-14T20:20:53.130" v="4978" actId="14100"/>
          <ac:spMkLst>
            <pc:docMk/>
            <pc:sldMk cId="1360158889" sldId="258"/>
            <ac:spMk id="3" creationId="{78343C6E-C863-4652-B26E-28189EB4E23B}"/>
          </ac:spMkLst>
        </pc:spChg>
        <pc:spChg chg="mod">
          <ac:chgData name="Stan Cox" userId="9376f276357bfffd" providerId="LiveId" clId="{7D8A7A0C-07EE-47BA-B347-617B153CE6F2}" dt="2020-11-14T20:20:44.353" v="4976" actId="14100"/>
          <ac:spMkLst>
            <pc:docMk/>
            <pc:sldMk cId="1360158889" sldId="258"/>
            <ac:spMk id="4" creationId="{D7F5472F-0A8F-4043-9118-7F016BE26F10}"/>
          </ac:spMkLst>
        </pc:spChg>
      </pc:sldChg>
      <pc:sldChg chg="modNotesTx">
        <pc:chgData name="Stan Cox" userId="9376f276357bfffd" providerId="LiveId" clId="{7D8A7A0C-07EE-47BA-B347-617B153CE6F2}" dt="2020-11-14T20:12:14.197" v="4764" actId="113"/>
        <pc:sldMkLst>
          <pc:docMk/>
          <pc:sldMk cId="135955127" sldId="259"/>
        </pc:sldMkLst>
      </pc:sldChg>
      <pc:sldChg chg="new del setBg">
        <pc:chgData name="Stan Cox" userId="9376f276357bfffd" providerId="LiveId" clId="{7D8A7A0C-07EE-47BA-B347-617B153CE6F2}" dt="2020-11-15T22:23:13.802" v="4982" actId="47"/>
        <pc:sldMkLst>
          <pc:docMk/>
          <pc:sldMk cId="3234351770"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98583-AEE5-465C-BF98-0269DE93008D}"/>
              </a:ext>
            </a:extLst>
          </p:cNvPr>
          <p:cNvSpPr>
            <a:spLocks noGrp="1"/>
          </p:cNvSpPr>
          <p:nvPr>
            <p:ph type="hdr" sz="quarter"/>
          </p:nvPr>
        </p:nvSpPr>
        <p:spPr>
          <a:xfrm>
            <a:off x="0" y="-1"/>
            <a:ext cx="2971800" cy="803189"/>
          </a:xfrm>
          <a:prstGeom prst="rect">
            <a:avLst/>
          </a:prstGeom>
        </p:spPr>
        <p:txBody>
          <a:bodyPr vert="horz" lIns="91440" tIns="45720" rIns="91440" bIns="45720" rtlCol="0"/>
          <a:lstStyle>
            <a:lvl1pPr algn="l">
              <a:defRPr sz="1200"/>
            </a:lvl1pPr>
          </a:lstStyle>
          <a:p>
            <a:r>
              <a:rPr lang="en-US" sz="2400" dirty="0">
                <a:latin typeface="Fondamento" panose="03020505000000020004" pitchFamily="66" charset="0"/>
              </a:rPr>
              <a:t>Proper Love</a:t>
            </a:r>
          </a:p>
          <a:p>
            <a:r>
              <a:rPr lang="en-US" dirty="0"/>
              <a:t>Colossians 3:14</a:t>
            </a:r>
          </a:p>
        </p:txBody>
      </p:sp>
      <p:sp>
        <p:nvSpPr>
          <p:cNvPr id="3" name="Date Placeholder 2">
            <a:extLst>
              <a:ext uri="{FF2B5EF4-FFF2-40B4-BE49-F238E27FC236}">
                <a16:creationId xmlns:a16="http://schemas.microsoft.com/office/drawing/2014/main" id="{EFAFCB7D-4595-4D55-8BF3-1FAA91AAC7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15, 2020 @11am</a:t>
            </a:r>
          </a:p>
        </p:txBody>
      </p:sp>
      <p:sp>
        <p:nvSpPr>
          <p:cNvPr id="4" name="Footer Placeholder 3">
            <a:extLst>
              <a:ext uri="{FF2B5EF4-FFF2-40B4-BE49-F238E27FC236}">
                <a16:creationId xmlns:a16="http://schemas.microsoft.com/office/drawing/2014/main" id="{BE729F42-DEA0-48B7-8952-D91B536980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4873C64-9159-42F7-84DE-9173F7D67E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212DAED-CE63-4C6C-B5A6-612594CD614D}" type="slidenum">
              <a:rPr lang="en-US" smtClean="0"/>
              <a:t>‹#›</a:t>
            </a:fld>
            <a:endParaRPr lang="en-US" dirty="0"/>
          </a:p>
        </p:txBody>
      </p:sp>
    </p:spTree>
    <p:extLst>
      <p:ext uri="{BB962C8B-B14F-4D97-AF65-F5344CB8AC3E}">
        <p14:creationId xmlns:p14="http://schemas.microsoft.com/office/powerpoint/2010/main" val="330680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CFAEA-39AD-4C00-9CFB-C070BEC8A444}"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D14FC-11B1-4B82-AEBF-D6028E44BED5}" type="slidenum">
              <a:rPr lang="en-US" smtClean="0"/>
              <a:t>‹#›</a:t>
            </a:fld>
            <a:endParaRPr lang="en-US"/>
          </a:p>
        </p:txBody>
      </p:sp>
    </p:spTree>
    <p:extLst>
      <p:ext uri="{BB962C8B-B14F-4D97-AF65-F5344CB8AC3E}">
        <p14:creationId xmlns:p14="http://schemas.microsoft.com/office/powerpoint/2010/main" val="247707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i="0" dirty="0">
                <a:solidFill>
                  <a:srgbClr val="000000"/>
                </a:solidFill>
                <a:effectLst/>
                <a:latin typeface="+mn-lt"/>
              </a:rPr>
              <a:t>INTRODUCTION:</a:t>
            </a:r>
          </a:p>
          <a:p>
            <a:pPr marL="171450" indent="-171450" algn="l">
              <a:buFont typeface="Arial" panose="020B0604020202020204" pitchFamily="34" charset="0"/>
              <a:buChar char="•"/>
            </a:pPr>
            <a:r>
              <a:rPr lang="en-US" dirty="0">
                <a:latin typeface="+mn-lt"/>
              </a:rPr>
              <a:t>One of the key words in the Bible is love. </a:t>
            </a:r>
          </a:p>
          <a:p>
            <a:pPr marL="171450" indent="-171450" algn="l">
              <a:buFont typeface="Arial" panose="020B0604020202020204" pitchFamily="34" charset="0"/>
              <a:buChar char="•"/>
            </a:pPr>
            <a:r>
              <a:rPr lang="en-US" b="1" dirty="0">
                <a:latin typeface="+mn-lt"/>
              </a:rPr>
              <a:t>This attribute best describes the nature of God, and is a necessary component of an acceptable life before Him</a:t>
            </a:r>
          </a:p>
          <a:p>
            <a:pPr marL="628650" lvl="1" indent="-171450" algn="l">
              <a:buFont typeface="Arial" panose="020B0604020202020204" pitchFamily="34" charset="0"/>
              <a:buChar char="•"/>
            </a:pPr>
            <a:r>
              <a:rPr lang="en-US" dirty="0">
                <a:latin typeface="+mn-lt"/>
              </a:rPr>
              <a:t>Love is greater than faith or hope </a:t>
            </a:r>
          </a:p>
          <a:p>
            <a:pPr marL="0" indent="0" algn="l">
              <a:buFont typeface="Arial" panose="020B0604020202020204" pitchFamily="34" charset="0"/>
              <a:buNone/>
            </a:pPr>
            <a:r>
              <a:rPr lang="en-US" b="1" dirty="0">
                <a:latin typeface="+mn-lt"/>
              </a:rPr>
              <a:t>(1 Corinthians 13:13), </a:t>
            </a:r>
            <a:r>
              <a:rPr lang="en-US" i="1" dirty="0">
                <a:latin typeface="+mn-lt"/>
              </a:rPr>
              <a:t>“</a:t>
            </a:r>
            <a:r>
              <a:rPr lang="en-US" i="1" dirty="0"/>
              <a:t>And now abide faith, hope, love, these three; but the greatest of these is love.”</a:t>
            </a:r>
          </a:p>
          <a:p>
            <a:pPr marL="1085850" lvl="2" indent="-171450" algn="l">
              <a:buFont typeface="Arial" panose="020B0604020202020204" pitchFamily="34" charset="0"/>
              <a:buChar char="•"/>
            </a:pPr>
            <a:r>
              <a:rPr lang="en-US" dirty="0">
                <a:latin typeface="+mn-lt"/>
              </a:rPr>
              <a:t>In that context, without love, even dutiful actions are meaningless</a:t>
            </a:r>
          </a:p>
          <a:p>
            <a:pPr marL="0" lvl="0" indent="0" algn="l">
              <a:buFont typeface="Arial" panose="020B0604020202020204" pitchFamily="34" charset="0"/>
              <a:buNone/>
            </a:pPr>
            <a:r>
              <a:rPr lang="en-US" b="1" dirty="0">
                <a:latin typeface="+mn-lt"/>
              </a:rPr>
              <a:t>(1 Corinthians 13:1-3),</a:t>
            </a:r>
            <a:r>
              <a:rPr lang="en-US" b="1" i="1" dirty="0">
                <a:latin typeface="+mn-lt"/>
              </a:rPr>
              <a:t> </a:t>
            </a:r>
            <a:r>
              <a:rPr lang="en-US" i="1" dirty="0">
                <a:latin typeface="+mn-lt"/>
              </a:rPr>
              <a:t>“</a:t>
            </a:r>
            <a:r>
              <a:rPr lang="en-US" i="1" dirty="0"/>
              <a:t>Though I speak with the tongues of men and of angels, but have not love, I have become sounding brass or a clanging cymbal.</a:t>
            </a:r>
            <a:r>
              <a:rPr lang="en-US" i="1" baseline="30000" dirty="0"/>
              <a:t> 2</a:t>
            </a:r>
            <a:r>
              <a:rPr lang="en-US" i="1" dirty="0"/>
              <a:t> And though I have the gift of prophecy, and understand all mysteries and all knowledge, and though I have all faith, so that I could remove mountains, but have not love, I am nothing.</a:t>
            </a:r>
            <a:r>
              <a:rPr lang="en-US" i="1" baseline="30000" dirty="0"/>
              <a:t> 3</a:t>
            </a:r>
            <a:r>
              <a:rPr lang="en-US" i="1" dirty="0"/>
              <a:t> And though I bestow all my goods to feed the poor, and though I give my body to be burned, but have not love, it profits me nothing.”</a:t>
            </a:r>
            <a:endParaRPr lang="en-US" i="1" dirty="0">
              <a:latin typeface="+mn-lt"/>
            </a:endParaRPr>
          </a:p>
          <a:p>
            <a:pPr marL="628650" lvl="1" indent="-171450" algn="l">
              <a:buFont typeface="Arial" panose="020B0604020202020204" pitchFamily="34" charset="0"/>
              <a:buChar char="•"/>
            </a:pPr>
            <a:r>
              <a:rPr lang="en-US" dirty="0">
                <a:latin typeface="+mn-lt"/>
              </a:rPr>
              <a:t>Paul refers to it as the bond of perfectness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(Colossians 3:14), </a:t>
            </a:r>
            <a:r>
              <a:rPr lang="en-US" sz="1200" i="1" dirty="0">
                <a:solidFill>
                  <a:srgbClr val="FFEBEB"/>
                </a:solidFill>
                <a:effectLst>
                  <a:outerShdw blurRad="38100" dist="38100" dir="2700000" algn="tl">
                    <a:srgbClr val="000000">
                      <a:alpha val="43137"/>
                    </a:srgbClr>
                  </a:outerShdw>
                </a:effectLst>
              </a:rPr>
              <a:t>“But above all these things put on love, which is the bond of perfection.” </a:t>
            </a:r>
          </a:p>
          <a:p>
            <a:pPr marL="171450" lvl="0" indent="-171450" algn="l">
              <a:buFont typeface="Arial" panose="020B0604020202020204" pitchFamily="34" charset="0"/>
              <a:buChar char="•"/>
            </a:pPr>
            <a:r>
              <a:rPr lang="en-US" b="1" dirty="0">
                <a:latin typeface="+mn-lt"/>
              </a:rPr>
              <a:t>Everything that we are to do toward God or man is fulfilled in love. </a:t>
            </a:r>
          </a:p>
          <a:p>
            <a:pPr marL="628650" lvl="1" indent="-171450" algn="l">
              <a:buFont typeface="Arial" panose="020B0604020202020204" pitchFamily="34" charset="0"/>
              <a:buChar char="•"/>
            </a:pPr>
            <a:r>
              <a:rPr lang="en-US" dirty="0">
                <a:latin typeface="+mn-lt"/>
              </a:rPr>
              <a:t>We can truthfully say that love is the greatest principle that the world has ever known. </a:t>
            </a:r>
          </a:p>
          <a:p>
            <a:pPr marL="628650" lvl="1" indent="-171450" algn="l">
              <a:buFont typeface="Arial" panose="020B0604020202020204" pitchFamily="34" charset="0"/>
              <a:buChar char="•"/>
            </a:pPr>
            <a:r>
              <a:rPr lang="en-US" dirty="0">
                <a:latin typeface="+mn-lt"/>
              </a:rPr>
              <a:t>Yet, many have misconceptions and warped ideas as to the real meaning of Bible love.</a:t>
            </a:r>
          </a:p>
          <a:p>
            <a:pPr algn="ctr"/>
            <a:endParaRPr lang="en-US" dirty="0">
              <a:latin typeface="+mn-lt"/>
            </a:endParaRPr>
          </a:p>
          <a:p>
            <a:pPr algn="r"/>
            <a:r>
              <a:rPr lang="en-US" b="0" i="0" dirty="0">
                <a:solidFill>
                  <a:srgbClr val="000000"/>
                </a:solidFill>
                <a:effectLst/>
                <a:latin typeface="+mn-lt"/>
              </a:rPr>
              <a:t>Material borrowed from an article by Weldon Warnock</a:t>
            </a:r>
          </a:p>
          <a:p>
            <a:pPr algn="r"/>
            <a:r>
              <a:rPr lang="en-US" b="0" i="0" dirty="0">
                <a:solidFill>
                  <a:srgbClr val="000000"/>
                </a:solidFill>
                <a:effectLst/>
                <a:latin typeface="+mn-lt"/>
              </a:rPr>
              <a:t>Love in its Proper Perspective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TRUTH MAGAZINE X: 9, pp. 6-7 June 1966</a:t>
            </a:r>
          </a:p>
          <a:p>
            <a:endParaRPr lang="en-US" dirty="0"/>
          </a:p>
        </p:txBody>
      </p:sp>
      <p:sp>
        <p:nvSpPr>
          <p:cNvPr id="4" name="Slide Number Placeholder 3"/>
          <p:cNvSpPr>
            <a:spLocks noGrp="1"/>
          </p:cNvSpPr>
          <p:nvPr>
            <p:ph type="sldNum" sz="quarter" idx="5"/>
          </p:nvPr>
        </p:nvSpPr>
        <p:spPr/>
        <p:txBody>
          <a:bodyPr/>
          <a:lstStyle/>
          <a:p>
            <a:fld id="{E2BD14FC-11B1-4B82-AEBF-D6028E44BED5}" type="slidenum">
              <a:rPr lang="en-US" smtClean="0"/>
              <a:t>1</a:t>
            </a:fld>
            <a:endParaRPr lang="en-US"/>
          </a:p>
        </p:txBody>
      </p:sp>
    </p:spTree>
    <p:extLst>
      <p:ext uri="{BB962C8B-B14F-4D97-AF65-F5344CB8AC3E}">
        <p14:creationId xmlns:p14="http://schemas.microsoft.com/office/powerpoint/2010/main" val="425109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True Meaning of Love</a:t>
            </a:r>
          </a:p>
          <a:p>
            <a:pPr marL="171450" indent="-171450" algn="l">
              <a:buFont typeface="Arial" panose="020B0604020202020204" pitchFamily="34" charset="0"/>
              <a:buChar char="•"/>
            </a:pPr>
            <a:r>
              <a:rPr lang="en-US" b="1" dirty="0"/>
              <a:t>The meaning of the proper love of a Christian is derived by scriptural context more than dictionary definition</a:t>
            </a:r>
          </a:p>
          <a:p>
            <a:pPr marL="628650" lvl="1" indent="-171450" algn="l">
              <a:buFont typeface="Arial" panose="020B0604020202020204" pitchFamily="34" charset="0"/>
              <a:buChar char="•"/>
            </a:pPr>
            <a:r>
              <a:rPr lang="en-US" dirty="0"/>
              <a:t>The KJV helps with this, translating the Greek word (agape) as “Charity”</a:t>
            </a:r>
          </a:p>
          <a:p>
            <a:pPr marL="628650" lvl="1" indent="-171450" algn="l">
              <a:buFont typeface="Arial" panose="020B0604020202020204" pitchFamily="34" charset="0"/>
              <a:buChar char="•"/>
            </a:pPr>
            <a:r>
              <a:rPr lang="en-US" dirty="0"/>
              <a:t>Thayer’s definition doesn’t particularly help, “affection, benevolence” (pales in comparison to the actual concept as revealed by God).</a:t>
            </a:r>
          </a:p>
          <a:p>
            <a:pPr marL="628650" lvl="1" indent="-171450" algn="l">
              <a:buFont typeface="Arial" panose="020B0604020202020204" pitchFamily="34" charset="0"/>
              <a:buChar char="•"/>
            </a:pPr>
            <a:r>
              <a:rPr lang="en-US" dirty="0"/>
              <a:t>Remember, the classical Greek language (usage) relegated this love (agape) as inferior to other types of love.</a:t>
            </a:r>
          </a:p>
          <a:p>
            <a:pPr marL="628650" lvl="1" indent="-171450" algn="l">
              <a:buFont typeface="Arial" panose="020B0604020202020204" pitchFamily="34" charset="0"/>
              <a:buChar char="•"/>
            </a:pPr>
            <a:r>
              <a:rPr lang="en-US" dirty="0"/>
              <a:t>God elevated the concept as the Holy Spirit adopted the term to describe God’s love for mankind.</a:t>
            </a:r>
          </a:p>
          <a:p>
            <a:pPr marL="171450" lvl="0" indent="-171450" algn="l">
              <a:buFont typeface="Arial" panose="020B0604020202020204" pitchFamily="34" charset="0"/>
              <a:buChar char="•"/>
            </a:pPr>
            <a:r>
              <a:rPr lang="en-US" b="1" dirty="0"/>
              <a:t>W.E. Vine helps us to understand the concept with his description (not definition) of the concept as revealed in the New Testament</a:t>
            </a:r>
          </a:p>
          <a:p>
            <a:pPr marL="628650" lvl="1" indent="-171450" algn="l">
              <a:buFont typeface="Arial" panose="020B0604020202020204" pitchFamily="34" charset="0"/>
              <a:buChar char="•"/>
            </a:pPr>
            <a:r>
              <a:rPr lang="en-US" b="0" i="0" u="none" dirty="0">
                <a:solidFill>
                  <a:srgbClr val="000000"/>
                </a:solidFill>
                <a:effectLst/>
                <a:latin typeface="+mn-lt"/>
              </a:rPr>
              <a:t>"Agape and </a:t>
            </a:r>
            <a:r>
              <a:rPr lang="en-US" b="0" i="0" u="none" dirty="0" err="1">
                <a:solidFill>
                  <a:srgbClr val="000000"/>
                </a:solidFill>
                <a:effectLst/>
                <a:latin typeface="+mn-lt"/>
              </a:rPr>
              <a:t>agapao</a:t>
            </a:r>
            <a:r>
              <a:rPr lang="en-US" b="0" i="0" u="none" dirty="0">
                <a:solidFill>
                  <a:srgbClr val="000000"/>
                </a:solidFill>
                <a:effectLst/>
                <a:latin typeface="+mn-lt"/>
              </a:rPr>
              <a:t> are used in the NT (a) to describe the attitude of God toward His Son; toward the human race, generally; and to such as believe on the Lord Jesus Christ, particularly</a:t>
            </a:r>
          </a:p>
          <a:p>
            <a:pPr marL="628650" lvl="1" indent="-171450" algn="l">
              <a:buFont typeface="Arial" panose="020B0604020202020204" pitchFamily="34" charset="0"/>
              <a:buChar char="•"/>
            </a:pPr>
            <a:r>
              <a:rPr lang="en-US" b="0" i="0" u="none" dirty="0">
                <a:solidFill>
                  <a:srgbClr val="000000"/>
                </a:solidFill>
                <a:effectLst/>
                <a:latin typeface="+mn-lt"/>
              </a:rPr>
              <a:t>(b) to convey His will to His children concerning their attitude one toward another, and toward all men </a:t>
            </a:r>
          </a:p>
          <a:p>
            <a:pPr marL="628650" lvl="1" indent="-171450" algn="l">
              <a:buFont typeface="Arial" panose="020B0604020202020204" pitchFamily="34" charset="0"/>
              <a:buChar char="•"/>
            </a:pPr>
            <a:r>
              <a:rPr lang="en-US" b="0" i="0" u="none" dirty="0">
                <a:solidFill>
                  <a:srgbClr val="000000"/>
                </a:solidFill>
                <a:effectLst/>
                <a:latin typeface="+mn-lt"/>
              </a:rPr>
              <a:t>(c) to express the essential nature of God, </a:t>
            </a:r>
          </a:p>
          <a:p>
            <a:pPr marL="0" lvl="0" indent="0" algn="l">
              <a:buFont typeface="Arial" panose="020B0604020202020204" pitchFamily="34" charset="0"/>
              <a:buNone/>
            </a:pPr>
            <a:r>
              <a:rPr lang="en-US" b="1" i="0" u="none" dirty="0">
                <a:solidFill>
                  <a:srgbClr val="000000"/>
                </a:solidFill>
                <a:effectLst/>
                <a:latin typeface="+mn-lt"/>
              </a:rPr>
              <a:t>(1 John 4:8), </a:t>
            </a:r>
            <a:r>
              <a:rPr lang="en-US" b="0" i="1" u="none" dirty="0">
                <a:solidFill>
                  <a:srgbClr val="000000"/>
                </a:solidFill>
                <a:effectLst/>
                <a:latin typeface="+mn-lt"/>
              </a:rPr>
              <a:t>“</a:t>
            </a:r>
            <a:r>
              <a:rPr lang="en-US" i="1" dirty="0"/>
              <a:t>He who does not love does not know God, for God is love.”</a:t>
            </a:r>
          </a:p>
          <a:p>
            <a:pPr marL="628650" lvl="1" indent="-171450" algn="l">
              <a:buFont typeface="Arial" panose="020B0604020202020204" pitchFamily="34" charset="0"/>
              <a:buChar char="•"/>
            </a:pPr>
            <a:r>
              <a:rPr lang="en-US" b="1" i="0" u="none" dirty="0">
                <a:solidFill>
                  <a:srgbClr val="000000"/>
                </a:solidFill>
                <a:effectLst/>
                <a:latin typeface="+mn-lt"/>
              </a:rPr>
              <a:t>"Love can be known only from the actions it prompts. </a:t>
            </a:r>
          </a:p>
          <a:p>
            <a:pPr marL="1085850" lvl="2" indent="-171450" algn="l">
              <a:buFont typeface="Arial" panose="020B0604020202020204" pitchFamily="34" charset="0"/>
              <a:buChar char="•"/>
            </a:pPr>
            <a:r>
              <a:rPr lang="en-US" b="0" i="0" u="none" dirty="0">
                <a:solidFill>
                  <a:srgbClr val="000000"/>
                </a:solidFill>
                <a:effectLst/>
                <a:latin typeface="+mn-lt"/>
              </a:rPr>
              <a:t>God's love is seen in the gift of His Son, 1 John 4:9,10 . </a:t>
            </a:r>
          </a:p>
          <a:p>
            <a:pPr marL="1085850" lvl="2" indent="-171450" algn="l">
              <a:buFont typeface="Arial" panose="020B0604020202020204" pitchFamily="34" charset="0"/>
              <a:buChar char="•"/>
            </a:pPr>
            <a:r>
              <a:rPr lang="en-US" b="0" i="0" u="none" dirty="0">
                <a:solidFill>
                  <a:srgbClr val="000000"/>
                </a:solidFill>
                <a:effectLst/>
                <a:latin typeface="+mn-lt"/>
              </a:rPr>
              <a:t>But obviously this is not the love of complacency, or affection, that is, it was not drawn out by any excellency in its objects</a:t>
            </a:r>
          </a:p>
          <a:p>
            <a:pPr marL="1085850" lvl="2" indent="-171450" algn="l">
              <a:buFont typeface="Arial" panose="020B0604020202020204" pitchFamily="34" charset="0"/>
              <a:buChar char="•"/>
            </a:pPr>
            <a:r>
              <a:rPr lang="en-US" b="0" i="0" u="none" dirty="0">
                <a:solidFill>
                  <a:srgbClr val="000000"/>
                </a:solidFill>
                <a:effectLst/>
                <a:latin typeface="+mn-lt"/>
              </a:rPr>
              <a:t>It was an exercise of the Divine will in deliberate choice, made without assignable cause save that which lies in the nature of God Himself… "Love had its perfect expression among men in the Lord Jesus Christ”</a:t>
            </a:r>
          </a:p>
          <a:p>
            <a:pPr marL="1085850" lvl="2" indent="-171450" algn="l">
              <a:buFont typeface="Arial" panose="020B0604020202020204" pitchFamily="34" charset="0"/>
              <a:buChar char="•"/>
            </a:pPr>
            <a:r>
              <a:rPr lang="en-US" b="0" i="0" u="none" dirty="0">
                <a:solidFill>
                  <a:srgbClr val="000000"/>
                </a:solidFill>
                <a:effectLst/>
                <a:latin typeface="+mn-lt"/>
              </a:rPr>
              <a:t>"Christian love has God for its primary object, and expresses itself first of all in implicit obedience to His commandments</a:t>
            </a:r>
          </a:p>
          <a:p>
            <a:pPr marL="0" lvl="0" indent="0" algn="l">
              <a:buFont typeface="Arial" panose="020B0604020202020204" pitchFamily="34" charset="0"/>
              <a:buNone/>
            </a:pPr>
            <a:r>
              <a:rPr lang="en-US" b="1" i="0" u="none" dirty="0">
                <a:solidFill>
                  <a:srgbClr val="000000"/>
                </a:solidFill>
                <a:effectLst/>
                <a:latin typeface="+mn-lt"/>
              </a:rPr>
              <a:t>(John 14:15), </a:t>
            </a:r>
            <a:r>
              <a:rPr lang="en-US" b="0" i="1" u="none" dirty="0">
                <a:solidFill>
                  <a:srgbClr val="000000"/>
                </a:solidFill>
                <a:effectLst/>
                <a:latin typeface="+mn-lt"/>
              </a:rPr>
              <a:t>“If you love Me, keep My commandments.”</a:t>
            </a:r>
          </a:p>
          <a:p>
            <a:pPr marL="1085850" lvl="2" indent="-171450" algn="l">
              <a:buFont typeface="Arial" panose="020B0604020202020204" pitchFamily="34" charset="0"/>
              <a:buChar char="•"/>
            </a:pPr>
            <a:r>
              <a:rPr lang="en-US" b="0" i="0" u="none" dirty="0">
                <a:solidFill>
                  <a:srgbClr val="000000"/>
                </a:solidFill>
                <a:effectLst/>
                <a:latin typeface="+mn-lt"/>
              </a:rPr>
              <a:t>"Christian love, whether exercised toward the brethren, or toward men generally, is not an impulse from the feelings, it does not always run with the natural inclinations, nor does it spend itself only upon those for whom some affinity is discovered. </a:t>
            </a:r>
          </a:p>
          <a:p>
            <a:pPr marL="1085850" lvl="2" indent="-171450" algn="l">
              <a:buFont typeface="Arial" panose="020B0604020202020204" pitchFamily="34" charset="0"/>
              <a:buChar char="•"/>
            </a:pPr>
            <a:r>
              <a:rPr lang="en-US" b="0" i="0" u="none" dirty="0">
                <a:solidFill>
                  <a:srgbClr val="000000"/>
                </a:solidFill>
                <a:effectLst/>
                <a:latin typeface="+mn-lt"/>
              </a:rPr>
              <a:t>Love seeks the welfare of all, and works no ill to any; love seeks opportunity to do good to 'all men, and especially toward them that are of the household of the faith,' Galatians 6:10 . </a:t>
            </a:r>
            <a:endParaRPr lang="en-US" dirty="0"/>
          </a:p>
          <a:p>
            <a:pPr marL="171450" indent="-171450">
              <a:buFont typeface="Arial" panose="020B0604020202020204" pitchFamily="34" charset="0"/>
              <a:buChar char="•"/>
            </a:pPr>
            <a:r>
              <a:rPr lang="en-US" b="1" dirty="0"/>
              <a:t>1 Corinthians 13:4-7 shows how love truly works. </a:t>
            </a:r>
          </a:p>
          <a:p>
            <a:pPr marL="0" indent="0">
              <a:buFont typeface="Arial" panose="020B0604020202020204" pitchFamily="34" charset="0"/>
              <a:buNone/>
            </a:pPr>
            <a:r>
              <a:rPr lang="en-US" b="1" dirty="0"/>
              <a:t>(1 Corinthians 13:4-7), </a:t>
            </a:r>
            <a:r>
              <a:rPr lang="en-US" i="1" dirty="0"/>
              <a:t>“Love suffers long and is kind; love does not envy; love does not parade itself, is not puffed up;</a:t>
            </a:r>
            <a:r>
              <a:rPr lang="en-US" i="1" baseline="30000" dirty="0"/>
              <a:t> 5</a:t>
            </a:r>
            <a:r>
              <a:rPr lang="en-US" i="1" dirty="0"/>
              <a:t> does not behave rudely, does not seek its own, is not provoked, thinks no evil;</a:t>
            </a:r>
            <a:r>
              <a:rPr lang="en-US" i="1" baseline="30000" dirty="0"/>
              <a:t> 6</a:t>
            </a:r>
            <a:r>
              <a:rPr lang="en-US" i="1" dirty="0"/>
              <a:t> does not rejoice in iniquity, but rejoices in the truth;</a:t>
            </a:r>
            <a:r>
              <a:rPr lang="en-US" i="1" baseline="30000" dirty="0"/>
              <a:t> 7</a:t>
            </a:r>
            <a:r>
              <a:rPr lang="en-US" i="1" dirty="0"/>
              <a:t> bears all things, believes all things, hopes all things, endures all things.”</a:t>
            </a:r>
          </a:p>
          <a:p>
            <a:pPr marL="628650" lvl="1" indent="-171450">
              <a:buFont typeface="Arial" panose="020B0604020202020204" pitchFamily="34" charset="0"/>
              <a:buChar char="•"/>
            </a:pPr>
            <a:r>
              <a:rPr lang="en-US" dirty="0"/>
              <a:t>Henry Drummond wrote concerning this passage, "The Spectrum of Love has nine ingredients: Patience, Kindness, Generosity, Humility, Courtesy, Unselfishness, Good Temper, Guilelessness, Sincerity." </a:t>
            </a:r>
          </a:p>
          <a:p>
            <a:pPr marL="628650" lvl="1" indent="-171450">
              <a:buFont typeface="Arial" panose="020B0604020202020204" pitchFamily="34" charset="0"/>
              <a:buChar char="•"/>
            </a:pPr>
            <a:r>
              <a:rPr lang="en-US" dirty="0"/>
              <a:t>These are the traits of love. If we lack any one of these traits we lack just that much being a lovely character.</a:t>
            </a:r>
          </a:p>
          <a:p>
            <a:pPr marL="171450" indent="-171450">
              <a:buFont typeface="Arial" panose="020B0604020202020204" pitchFamily="34" charset="0"/>
              <a:buChar char="•"/>
            </a:pPr>
            <a:r>
              <a:rPr lang="en-US" b="1" dirty="0"/>
              <a:t>From the preceding we see, therefore, that love is not an insipid, weak, apathetic sort of thing that stands for nothing and opposes nothing, but rather is something that has principle, courage and justice.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Now, as we have defined this sublime love for God, our brethren, and our fellow man; let’s contrast it with what we might refer to as “misguided” love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D14FC-11B1-4B82-AEBF-D6028E44B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9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Misplaced Love</a:t>
            </a:r>
          </a:p>
          <a:p>
            <a:pPr marL="171450" indent="-171450">
              <a:buFont typeface="Arial" panose="020B0604020202020204" pitchFamily="34" charset="0"/>
              <a:buChar char="•"/>
            </a:pPr>
            <a:r>
              <a:rPr lang="en-US" b="1" dirty="0"/>
              <a:t>Perhaps we could say that everybody loves, but not everybody loves the right things. There are too many who love the things of this earth.</a:t>
            </a:r>
          </a:p>
          <a:p>
            <a:pPr marL="628650" lvl="1" indent="-171450">
              <a:buFont typeface="Arial" panose="020B0604020202020204" pitchFamily="34" charset="0"/>
              <a:buChar char="•"/>
            </a:pPr>
            <a:r>
              <a:rPr lang="en-US" b="1" dirty="0"/>
              <a:t>Many love themselves. </a:t>
            </a:r>
            <a:r>
              <a:rPr lang="en-US" dirty="0"/>
              <a:t>(</a:t>
            </a:r>
            <a:r>
              <a:rPr lang="en-US" dirty="0" err="1"/>
              <a:t>philautos</a:t>
            </a:r>
            <a:r>
              <a:rPr lang="en-US" dirty="0"/>
              <a:t> – </a:t>
            </a:r>
            <a:r>
              <a:rPr lang="en-US" dirty="0" err="1"/>
              <a:t>phil</a:t>
            </a:r>
            <a:r>
              <a:rPr lang="en-US" dirty="0"/>
              <a:t> (fondness) / autos (self, selfish)</a:t>
            </a:r>
          </a:p>
          <a:p>
            <a:pPr marL="0" lvl="0" indent="0">
              <a:buFont typeface="Arial" panose="020B0604020202020204" pitchFamily="34" charset="0"/>
              <a:buNone/>
            </a:pPr>
            <a:r>
              <a:rPr lang="en-US" b="1" dirty="0"/>
              <a:t>(2 Timothy 3:1-2),</a:t>
            </a:r>
            <a:r>
              <a:rPr lang="en-US" dirty="0"/>
              <a:t> </a:t>
            </a:r>
            <a:r>
              <a:rPr lang="en-US" i="1" dirty="0"/>
              <a:t>“But know this, that in the last days perilous times will come:</a:t>
            </a:r>
            <a:r>
              <a:rPr lang="en-US" i="1" baseline="30000" dirty="0"/>
              <a:t> 2</a:t>
            </a:r>
            <a:r>
              <a:rPr lang="en-US" i="1" dirty="0"/>
              <a:t> For men will be lovers of themselves…”</a:t>
            </a:r>
          </a:p>
          <a:p>
            <a:pPr marL="1085850" lvl="2" indent="-171450">
              <a:buFont typeface="Arial" panose="020B0604020202020204" pitchFamily="34" charset="0"/>
              <a:buChar char="•"/>
            </a:pPr>
            <a:r>
              <a:rPr lang="en-US" dirty="0"/>
              <a:t>This kind is selfish, and self-pleasing.  They would be unwilling to “deny self” as required by the Lord.</a:t>
            </a:r>
          </a:p>
          <a:p>
            <a:pPr marL="1085850" lvl="2" indent="-171450">
              <a:buFont typeface="Arial" panose="020B0604020202020204" pitchFamily="34" charset="0"/>
              <a:buChar char="•"/>
            </a:pPr>
            <a:r>
              <a:rPr lang="en-US" dirty="0"/>
              <a:t>No following Jesus, too interested in doing what THEY want to do what HE wants them to do</a:t>
            </a:r>
          </a:p>
          <a:p>
            <a:pPr marL="628650" lvl="1" indent="-171450">
              <a:buFont typeface="Arial" panose="020B0604020202020204" pitchFamily="34" charset="0"/>
              <a:buChar char="•"/>
            </a:pPr>
            <a:r>
              <a:rPr lang="en-US" b="1" dirty="0"/>
              <a:t>Many are lovers of pleasure. </a:t>
            </a:r>
            <a:r>
              <a:rPr lang="en-US" dirty="0"/>
              <a:t>(</a:t>
            </a:r>
            <a:r>
              <a:rPr lang="en-US" dirty="0" err="1"/>
              <a:t>philedonos</a:t>
            </a:r>
            <a:r>
              <a:rPr lang="en-US" dirty="0"/>
              <a:t> – </a:t>
            </a:r>
            <a:r>
              <a:rPr lang="en-US" dirty="0" err="1"/>
              <a:t>phil</a:t>
            </a:r>
            <a:r>
              <a:rPr lang="en-US" dirty="0"/>
              <a:t> (fondness) / </a:t>
            </a:r>
            <a:r>
              <a:rPr lang="en-US" dirty="0" err="1"/>
              <a:t>donos</a:t>
            </a:r>
            <a:r>
              <a:rPr lang="en-US" dirty="0"/>
              <a:t> (pleasure)</a:t>
            </a:r>
          </a:p>
          <a:p>
            <a:pPr marL="0" lvl="0" indent="0">
              <a:buFont typeface="Arial" panose="020B0604020202020204" pitchFamily="34" charset="0"/>
              <a:buNone/>
            </a:pPr>
            <a:r>
              <a:rPr lang="en-US" b="1" dirty="0"/>
              <a:t>(2 Timothy 3:4), </a:t>
            </a:r>
            <a:r>
              <a:rPr lang="en-US" i="1" dirty="0"/>
              <a:t>“lovers of pleasure rather than lovers of God.”</a:t>
            </a:r>
          </a:p>
          <a:p>
            <a:pPr marL="1085850" lvl="2" indent="-171450">
              <a:buFont typeface="Arial" panose="020B0604020202020204" pitchFamily="34" charset="0"/>
              <a:buChar char="•"/>
            </a:pPr>
            <a:r>
              <a:rPr lang="en-US" dirty="0"/>
              <a:t>Jesus said pleasures would choke out the word (Luke 8:14)</a:t>
            </a:r>
          </a:p>
          <a:p>
            <a:pPr marL="1085850" lvl="2" indent="-171450">
              <a:buFont typeface="Arial" panose="020B0604020202020204" pitchFamily="34" charset="0"/>
              <a:buChar char="•"/>
            </a:pPr>
            <a:r>
              <a:rPr lang="en-US" dirty="0"/>
              <a:t>Myriads of people have turned their back upon God because of a pleasure craze.</a:t>
            </a:r>
          </a:p>
          <a:p>
            <a:pPr marL="628650" lvl="1" indent="-171450">
              <a:buFont typeface="Arial" panose="020B0604020202020204" pitchFamily="34" charset="0"/>
              <a:buChar char="•"/>
            </a:pPr>
            <a:r>
              <a:rPr lang="en-US" b="1" dirty="0"/>
              <a:t>The world is full of those who love money.  </a:t>
            </a:r>
            <a:r>
              <a:rPr lang="en-US" dirty="0"/>
              <a:t>(</a:t>
            </a:r>
            <a:r>
              <a:rPr lang="en-US" dirty="0" err="1"/>
              <a:t>philarguria</a:t>
            </a:r>
            <a:r>
              <a:rPr lang="en-US" dirty="0"/>
              <a:t> – love of money or avarice/greed)</a:t>
            </a:r>
          </a:p>
          <a:p>
            <a:pPr marL="0" lvl="0" indent="0">
              <a:buFont typeface="Arial" panose="020B0604020202020204" pitchFamily="34" charset="0"/>
              <a:buNone/>
            </a:pPr>
            <a:r>
              <a:rPr lang="en-US" b="1" dirty="0"/>
              <a:t>(1 Timothy 6:10), </a:t>
            </a:r>
            <a:r>
              <a:rPr lang="en-US" i="1" dirty="0"/>
              <a:t>“For the love of money is a root of all kinds of evil, for which some </a:t>
            </a:r>
            <a:r>
              <a:rPr lang="en-US" b="0" i="1" u="sng" dirty="0"/>
              <a:t>have strayed from the faith</a:t>
            </a:r>
            <a:r>
              <a:rPr lang="en-US" i="1" dirty="0"/>
              <a:t> in their greediness, and </a:t>
            </a:r>
            <a:r>
              <a:rPr lang="en-US" i="1" u="sng" dirty="0"/>
              <a:t>pierced themselves</a:t>
            </a:r>
            <a:r>
              <a:rPr lang="en-US" i="1" dirty="0"/>
              <a:t> through with many sorrows.”</a:t>
            </a:r>
          </a:p>
          <a:p>
            <a:pPr marL="1085850" lvl="2" indent="-171450">
              <a:buFont typeface="Arial" panose="020B0604020202020204" pitchFamily="34" charset="0"/>
              <a:buChar char="•"/>
            </a:pPr>
            <a:r>
              <a:rPr lang="en-US" dirty="0"/>
              <a:t>Note here the self destructive nature of such love, as expressed by Paul</a:t>
            </a:r>
          </a:p>
          <a:p>
            <a:pPr marL="1085850" lvl="2" indent="-171450">
              <a:buFont typeface="Arial" panose="020B0604020202020204" pitchFamily="34" charset="0"/>
              <a:buChar char="•"/>
            </a:pPr>
            <a:r>
              <a:rPr lang="en-US" dirty="0"/>
              <a:t>It caused the rich young ruler to turn away from Christ</a:t>
            </a:r>
          </a:p>
          <a:p>
            <a:pPr marL="0" lvl="0" indent="0">
              <a:buFont typeface="Arial" panose="020B0604020202020204" pitchFamily="34" charset="0"/>
              <a:buNone/>
            </a:pPr>
            <a:r>
              <a:rPr lang="en-US" b="1" dirty="0"/>
              <a:t>(Matthew 19:21-22), </a:t>
            </a:r>
            <a:r>
              <a:rPr lang="en-US" i="1" dirty="0"/>
              <a:t>“Jesus said to him, “If you want to be perfect, go, sell what you have and give to the poor, and you will have treasure in heaven; and come, follow Me.” </a:t>
            </a:r>
            <a:r>
              <a:rPr lang="en-US" i="1" baseline="30000" dirty="0"/>
              <a:t>22</a:t>
            </a:r>
            <a:r>
              <a:rPr lang="en-US" i="1" dirty="0"/>
              <a:t> But when the young man heard that saying, he went away sorrowful, for he had great possessions.”</a:t>
            </a:r>
          </a:p>
          <a:p>
            <a:pPr marL="1085850" lvl="2" indent="-171450">
              <a:buFont typeface="Arial" panose="020B0604020202020204" pitchFamily="34" charset="0"/>
              <a:buChar char="•"/>
            </a:pPr>
            <a:r>
              <a:rPr lang="en-US" dirty="0"/>
              <a:t>It caused </a:t>
            </a:r>
            <a:r>
              <a:rPr lang="en-US" dirty="0" err="1"/>
              <a:t>Annanias</a:t>
            </a:r>
            <a:r>
              <a:rPr lang="en-US" dirty="0"/>
              <a:t> and Sapphira to lie to God (cf. Acts 5:1-11)</a:t>
            </a:r>
          </a:p>
          <a:p>
            <a:pPr marL="1085850" lvl="2" indent="-171450">
              <a:buFont typeface="Arial" panose="020B0604020202020204" pitchFamily="34" charset="0"/>
              <a:buChar char="•"/>
            </a:pPr>
            <a:r>
              <a:rPr lang="en-US" dirty="0"/>
              <a:t>Many spend nearly every waking moment figuring out some way to make another dollar.  God is left out!</a:t>
            </a:r>
          </a:p>
          <a:p>
            <a:pPr marL="628650" lvl="1" indent="-171450">
              <a:buFont typeface="Arial" panose="020B0604020202020204" pitchFamily="34" charset="0"/>
              <a:buChar char="•"/>
            </a:pPr>
            <a:r>
              <a:rPr lang="en-US" b="1" dirty="0"/>
              <a:t>Others show a love for the world, like Demas</a:t>
            </a:r>
          </a:p>
          <a:p>
            <a:pPr marL="0" lvl="0" indent="0">
              <a:buFont typeface="Arial" panose="020B0604020202020204" pitchFamily="34" charset="0"/>
              <a:buNone/>
            </a:pPr>
            <a:r>
              <a:rPr lang="en-US" b="1" dirty="0"/>
              <a:t>(2 Timothy 4:10), </a:t>
            </a:r>
            <a:r>
              <a:rPr lang="en-US" i="1" dirty="0"/>
              <a:t>“for Demas has forsaken me, having loved this present world, and has departed for Thessalonica…”</a:t>
            </a:r>
          </a:p>
          <a:p>
            <a:pPr marL="1085850" lvl="2" indent="-171450">
              <a:buFont typeface="Arial" panose="020B0604020202020204" pitchFamily="34" charset="0"/>
              <a:buChar char="•"/>
            </a:pPr>
            <a:r>
              <a:rPr lang="en-US" i="0" dirty="0"/>
              <a:t>(</a:t>
            </a:r>
            <a:r>
              <a:rPr lang="en-US" i="0" dirty="0" err="1"/>
              <a:t>agapao</a:t>
            </a:r>
            <a:r>
              <a:rPr lang="en-US" i="0" dirty="0"/>
              <a:t>) – the more classic definition… affection for/benevolent feelings toward</a:t>
            </a:r>
          </a:p>
          <a:p>
            <a:pPr marL="1085850" lvl="2" indent="-171450">
              <a:buFont typeface="Arial" panose="020B0604020202020204" pitchFamily="34" charset="0"/>
              <a:buChar char="•"/>
            </a:pPr>
            <a:r>
              <a:rPr lang="en-US" i="0" dirty="0"/>
              <a:t>We are not to love the temporal, soon to be destroyed, world!</a:t>
            </a:r>
          </a:p>
          <a:p>
            <a:pPr marL="0" lvl="0" indent="0">
              <a:buFont typeface="Arial" panose="020B0604020202020204" pitchFamily="34" charset="0"/>
              <a:buNone/>
            </a:pPr>
            <a:r>
              <a:rPr lang="en-US" b="1" i="0" dirty="0"/>
              <a:t>(1 John 2:15-17</a:t>
            </a:r>
            <a:r>
              <a:rPr lang="en-US" b="1" i="1" dirty="0"/>
              <a:t>), </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And the world is passing away, and the lust of it; but he who does the will of God abides forever.”</a:t>
            </a:r>
          </a:p>
          <a:p>
            <a:pPr marL="1085850" lvl="2" indent="-171450">
              <a:buFont typeface="Arial" panose="020B0604020202020204" pitchFamily="34" charset="0"/>
              <a:buChar char="•"/>
            </a:pPr>
            <a:r>
              <a:rPr lang="en-US" dirty="0"/>
              <a:t>The world has nothing good to offer for eternity, but if we love God and do His will, we will abide forever. </a:t>
            </a:r>
          </a:p>
          <a:p>
            <a:pPr marL="1085850" lvl="2" indent="-171450">
              <a:buFont typeface="Arial" panose="020B0604020202020204" pitchFamily="34" charset="0"/>
              <a:buChar char="•"/>
            </a:pPr>
            <a:r>
              <a:rPr lang="en-US" dirty="0"/>
              <a:t>There is no future in loving the world.</a:t>
            </a:r>
          </a:p>
          <a:p>
            <a:pPr marL="628650" lvl="1" indent="-171450">
              <a:buFont typeface="Arial" panose="020B0604020202020204" pitchFamily="34" charset="0"/>
              <a:buChar char="•"/>
            </a:pPr>
            <a:r>
              <a:rPr lang="en-US" b="1" dirty="0"/>
              <a:t>Some love preeminence. </a:t>
            </a:r>
            <a:r>
              <a:rPr lang="en-US" b="0" dirty="0"/>
              <a:t>(</a:t>
            </a:r>
            <a:r>
              <a:rPr lang="en-US" sz="1800" b="0" i="0" u="none" strike="noStrike" baseline="0" dirty="0" err="1">
                <a:solidFill>
                  <a:srgbClr val="2E78C2"/>
                </a:solidFill>
                <a:latin typeface="Doulos SIL" panose="02000500070000020004" pitchFamily="2" charset="0"/>
              </a:rPr>
              <a:t>philoprōteuo</a:t>
            </a:r>
            <a:r>
              <a:rPr lang="en-US" sz="1800" b="0" i="0" u="none" strike="noStrike" baseline="0" dirty="0">
                <a:solidFill>
                  <a:srgbClr val="2E78C2"/>
                </a:solidFill>
                <a:latin typeface="Doulos SIL" panose="02000500070000020004" pitchFamily="2" charset="0"/>
              </a:rPr>
              <a:t>̄ - </a:t>
            </a:r>
            <a:r>
              <a:rPr lang="en-US" sz="1800" b="0" i="0" u="none" strike="noStrike" baseline="0" dirty="0" err="1">
                <a:solidFill>
                  <a:srgbClr val="2E78C2"/>
                </a:solidFill>
                <a:latin typeface="Doulos SIL" panose="02000500070000020004" pitchFamily="2" charset="0"/>
              </a:rPr>
              <a:t>phil</a:t>
            </a:r>
            <a:r>
              <a:rPr lang="en-US" sz="1800" b="0" i="0" u="none" strike="noStrike" baseline="0" dirty="0">
                <a:solidFill>
                  <a:srgbClr val="2E78C2"/>
                </a:solidFill>
                <a:latin typeface="Doulos SIL" panose="02000500070000020004" pitchFamily="2" charset="0"/>
              </a:rPr>
              <a:t> (fondness) / protos (first, best, most important)</a:t>
            </a:r>
            <a:endParaRPr lang="en-US" b="1" dirty="0"/>
          </a:p>
          <a:p>
            <a:pPr marL="0" lvl="0" indent="0">
              <a:buFont typeface="Arial" panose="020B0604020202020204" pitchFamily="34" charset="0"/>
              <a:buNone/>
            </a:pPr>
            <a:r>
              <a:rPr lang="en-US" b="1" dirty="0"/>
              <a:t>(3 John 9), </a:t>
            </a:r>
            <a:r>
              <a:rPr lang="en-US" i="1" dirty="0"/>
              <a:t>“I wrote to the church, but Diotrephes, who loves to have the preeminence among them, does not receive us.”</a:t>
            </a:r>
          </a:p>
          <a:p>
            <a:pPr marL="1085850" lvl="2" indent="-171450">
              <a:buFont typeface="Arial" panose="020B0604020202020204" pitchFamily="34" charset="0"/>
              <a:buChar char="•"/>
            </a:pPr>
            <a:r>
              <a:rPr lang="en-US" dirty="0"/>
              <a:t>The Pharisees that Jesus condemned had this problem</a:t>
            </a:r>
          </a:p>
          <a:p>
            <a:pPr marL="0" lvl="0" indent="0">
              <a:buFont typeface="Arial" panose="020B0604020202020204" pitchFamily="34" charset="0"/>
              <a:buNone/>
            </a:pPr>
            <a:r>
              <a:rPr lang="en-US" b="1" dirty="0"/>
              <a:t>(Matthew 23:6), </a:t>
            </a:r>
            <a:r>
              <a:rPr lang="en-US" i="1" dirty="0"/>
              <a:t>“They love the best places at feasts, the best seats in the synagogues…”</a:t>
            </a:r>
          </a:p>
          <a:p>
            <a:pPr marL="1085850" lvl="2" indent="-171450">
              <a:buFont typeface="Arial" panose="020B0604020202020204" pitchFamily="34" charset="0"/>
              <a:buChar char="•"/>
            </a:pPr>
            <a:r>
              <a:rPr lang="en-US" dirty="0"/>
              <a:t>Note:  Jesus’ admonition to His disciples</a:t>
            </a:r>
          </a:p>
          <a:p>
            <a:pPr marL="0" lvl="0" indent="0">
              <a:buFont typeface="Arial" panose="020B0604020202020204" pitchFamily="34" charset="0"/>
              <a:buNone/>
            </a:pPr>
            <a:r>
              <a:rPr lang="en-US" b="1" dirty="0"/>
              <a:t>(Matthew 23:8-12), </a:t>
            </a:r>
            <a:r>
              <a:rPr lang="en-US" i="1" dirty="0"/>
              <a:t>“But you, do not be called “Rabbi’; for One is your Teacher, the Christ, and you are all brethren.</a:t>
            </a:r>
            <a:r>
              <a:rPr lang="en-US" i="1" baseline="30000" dirty="0"/>
              <a:t> 9</a:t>
            </a:r>
            <a:r>
              <a:rPr lang="en-US" i="1" dirty="0"/>
              <a:t> Do not call anyone on earth your father; for One is your Father, He who is in heaven.</a:t>
            </a:r>
            <a:r>
              <a:rPr lang="en-US" i="1" baseline="30000" dirty="0"/>
              <a:t> 10</a:t>
            </a:r>
            <a:r>
              <a:rPr lang="en-US" i="1" dirty="0"/>
              <a:t> And do not be called teachers; for One is your Teacher, the Christ.</a:t>
            </a:r>
            <a:r>
              <a:rPr lang="en-US" i="1" baseline="30000" dirty="0"/>
              <a:t> 11</a:t>
            </a:r>
            <a:r>
              <a:rPr lang="en-US" i="1" dirty="0"/>
              <a:t> But he who is greatest among you shall be your servant.</a:t>
            </a:r>
            <a:r>
              <a:rPr lang="en-US" i="1" baseline="30000" dirty="0"/>
              <a:t> 12</a:t>
            </a:r>
            <a:r>
              <a:rPr lang="en-US" i="1" dirty="0"/>
              <a:t> And whoever exalts himself will be humbled, and he who humbles himself will be exalted.”</a:t>
            </a:r>
          </a:p>
          <a:p>
            <a:pPr marL="628650" lvl="1" indent="-171450">
              <a:buFont typeface="Arial" panose="020B0604020202020204" pitchFamily="34" charset="0"/>
              <a:buChar char="•"/>
            </a:pPr>
            <a:r>
              <a:rPr lang="en-US" b="1" dirty="0"/>
              <a:t>Finally, many love the praise of men</a:t>
            </a:r>
          </a:p>
          <a:p>
            <a:pPr marL="1085850" lvl="2" indent="-171450">
              <a:buFont typeface="Arial" panose="020B0604020202020204" pitchFamily="34" charset="0"/>
              <a:buChar char="•"/>
            </a:pPr>
            <a:r>
              <a:rPr lang="en-US" dirty="0"/>
              <a:t>The religious leaders had this problem, as the considered the consequence of following Jesus.</a:t>
            </a:r>
          </a:p>
          <a:p>
            <a:pPr marL="0" lvl="0" indent="0">
              <a:buFont typeface="Arial" panose="020B0604020202020204" pitchFamily="34" charset="0"/>
              <a:buNone/>
            </a:pPr>
            <a:r>
              <a:rPr lang="en-US" b="1" dirty="0"/>
              <a:t>(John 12:42-43), </a:t>
            </a:r>
            <a:r>
              <a:rPr lang="en-US" i="1" dirty="0"/>
              <a:t>“Nevertheless even among the rulers many believed in Him, but because of the Pharisees they did not confess Him, lest they should be put out of the synagogue;</a:t>
            </a:r>
            <a:r>
              <a:rPr lang="en-US" i="1" baseline="30000" dirty="0"/>
              <a:t> 43</a:t>
            </a:r>
            <a:r>
              <a:rPr lang="en-US" i="1" dirty="0"/>
              <a:t> for they loved the praise of men more than the praise of God.”</a:t>
            </a:r>
          </a:p>
          <a:p>
            <a:pPr marL="628650" lvl="1" indent="-171450">
              <a:buFont typeface="Arial" panose="020B0604020202020204" pitchFamily="34" charset="0"/>
              <a:buChar char="•"/>
            </a:pPr>
            <a:r>
              <a:rPr lang="en-US" dirty="0"/>
              <a:t>Such desire for praise causes compromise with the world. More concern for what men think that what God thinks.</a:t>
            </a:r>
          </a:p>
          <a:p>
            <a:pPr marL="628650" lvl="1" indent="-171450">
              <a:buFont typeface="Arial" panose="020B0604020202020204" pitchFamily="34" charset="0"/>
              <a:buChar char="•"/>
            </a:pPr>
            <a:r>
              <a:rPr lang="en-US" dirty="0"/>
              <a:t>Especially, the Love of praise can cause preachers and teachers to compromise the truth and become men-pleasers. </a:t>
            </a:r>
          </a:p>
          <a:p>
            <a:pPr marL="628650" lvl="1" indent="-171450">
              <a:buFont typeface="Arial" panose="020B0604020202020204" pitchFamily="34" charset="0"/>
              <a:buChar char="•"/>
            </a:pPr>
            <a:r>
              <a:rPr lang="en-US" dirty="0"/>
              <a:t>With such a love, we cannot be the servants of Christ. Consider the importance Paul placed on His stewardship of preaching. </a:t>
            </a:r>
          </a:p>
          <a:p>
            <a:pPr marL="0" lvl="0" indent="0">
              <a:buFont typeface="Arial" panose="020B0604020202020204" pitchFamily="34" charset="0"/>
              <a:buNone/>
            </a:pPr>
            <a:r>
              <a:rPr lang="en-US" b="1" dirty="0"/>
              <a:t>(Galatians 1:10), </a:t>
            </a:r>
            <a:r>
              <a:rPr lang="en-US" i="1" dirty="0"/>
              <a:t>“For do I now persuade men, or God? Or do I seek to please men? For if I still pleased men, I would not be a bondservant of Christ.”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D14FC-11B1-4B82-AEBF-D6028E44B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05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Conclusion</a:t>
            </a:r>
          </a:p>
          <a:p>
            <a:pPr marL="171450" indent="-171450">
              <a:buFont typeface="Arial" panose="020B0604020202020204" pitchFamily="34" charset="0"/>
              <a:buChar char="•"/>
            </a:pPr>
            <a:r>
              <a:rPr lang="en-US" b="1" dirty="0"/>
              <a:t>Love is indispensable and eternal. </a:t>
            </a:r>
          </a:p>
          <a:p>
            <a:pPr marL="628650" lvl="1" indent="-171450">
              <a:buFont typeface="Arial" panose="020B0604020202020204" pitchFamily="34" charset="0"/>
              <a:buChar char="•"/>
            </a:pPr>
            <a:r>
              <a:rPr lang="en-US" dirty="0"/>
              <a:t>It is the Christian's badge of discipleship. </a:t>
            </a:r>
          </a:p>
          <a:p>
            <a:pPr marL="0" indent="0" algn="just">
              <a:buFont typeface="Arial" panose="020B0604020202020204" pitchFamily="34" charset="0"/>
              <a:buNone/>
            </a:pPr>
            <a:r>
              <a:rPr lang="en-US" b="1" dirty="0"/>
              <a:t>(John 13:35), [Jesus said], </a:t>
            </a:r>
            <a:r>
              <a:rPr lang="en-US" i="1" dirty="0"/>
              <a:t>"</a:t>
            </a:r>
            <a:r>
              <a:rPr lang="en-US" sz="1200" i="1" dirty="0">
                <a:solidFill>
                  <a:srgbClr val="FFEBEB"/>
                </a:solidFill>
                <a:effectLst>
                  <a:outerShdw blurRad="38100" dist="38100" dir="2700000" algn="tl">
                    <a:srgbClr val="000000">
                      <a:alpha val="43137"/>
                    </a:srgbClr>
                  </a:outerShdw>
                </a:effectLst>
              </a:rPr>
              <a:t>By this all will know that you are My disciples, if you have love for one another.”</a:t>
            </a:r>
          </a:p>
          <a:p>
            <a:pPr marL="628650" lvl="1" indent="-171450">
              <a:buFont typeface="Arial" panose="020B0604020202020204" pitchFamily="34" charset="0"/>
              <a:buChar char="•"/>
            </a:pPr>
            <a:endParaRPr lang="en-US" dirty="0"/>
          </a:p>
          <a:p>
            <a:pPr marL="457200" lvl="1" indent="0" algn="ctr">
              <a:buFont typeface="Arial" panose="020B0604020202020204" pitchFamily="34" charset="0"/>
              <a:buNone/>
            </a:pPr>
            <a:r>
              <a:rPr lang="en-US" b="1" dirty="0"/>
              <a:t>Remember, to be a disciple that is profitable to the Master, we must show our Christian love to God, our brethren, and all of mankind!</a:t>
            </a:r>
          </a:p>
          <a:p>
            <a:endParaRPr lang="en-US" dirty="0"/>
          </a:p>
          <a:p>
            <a:pPr algn="ct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D14FC-11B1-4B82-AEBF-D6028E44B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89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3210-FD1B-4596-9F93-DC9388701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A67E4-F6AB-4E04-A4FE-A03FCF33B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14CD1-0BC0-414E-BD18-9FFF8914DC2D}"/>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5" name="Footer Placeholder 4">
            <a:extLst>
              <a:ext uri="{FF2B5EF4-FFF2-40B4-BE49-F238E27FC236}">
                <a16:creationId xmlns:a16="http://schemas.microsoft.com/office/drawing/2014/main" id="{D5E59E8D-B7AD-4DDB-BFBC-18A836410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F2D2D-FC4A-4D69-8ED1-23B321DC8A23}"/>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373060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7E52-6691-44CA-A1B8-0F75FB2259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4195B-DCBF-46F4-AA0F-BA268E0D64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08334-3CFD-41AE-8FE8-85FE29EB5B37}"/>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5" name="Footer Placeholder 4">
            <a:extLst>
              <a:ext uri="{FF2B5EF4-FFF2-40B4-BE49-F238E27FC236}">
                <a16:creationId xmlns:a16="http://schemas.microsoft.com/office/drawing/2014/main" id="{5843D6B6-89AB-4BDF-A73D-EA8300AAB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321F8-43CC-4CB1-A10B-1D74EBDC4245}"/>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333255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CCA9E-0C44-4F84-B7E6-A97FA069F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5E9C3D-D2DB-4FDD-9E71-2FFE11A725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55867-F5CF-451B-A814-A24C421C909C}"/>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5" name="Footer Placeholder 4">
            <a:extLst>
              <a:ext uri="{FF2B5EF4-FFF2-40B4-BE49-F238E27FC236}">
                <a16:creationId xmlns:a16="http://schemas.microsoft.com/office/drawing/2014/main" id="{CA9B337A-21D5-4417-93B9-AE9156A3D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B40CB-74C8-49C1-89BE-4F9AC9C68D22}"/>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411641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241C-FC2D-4412-A6EB-4C58669BB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C4EBB-361A-42C5-AE70-36D439231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431D3-6958-4D00-AF6A-6A445B0E1687}"/>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5" name="Footer Placeholder 4">
            <a:extLst>
              <a:ext uri="{FF2B5EF4-FFF2-40B4-BE49-F238E27FC236}">
                <a16:creationId xmlns:a16="http://schemas.microsoft.com/office/drawing/2014/main" id="{99C170E6-5948-4BFE-A8A6-AEB5D298B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A080B-031D-4327-B819-31F1EBC6FFFC}"/>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168869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67AE-BC85-4F50-9A65-E7A967210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09E95-48AF-4CD3-811F-703A36EBD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63E34-4B00-43DC-9A93-72D722C3BE35}"/>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5" name="Footer Placeholder 4">
            <a:extLst>
              <a:ext uri="{FF2B5EF4-FFF2-40B4-BE49-F238E27FC236}">
                <a16:creationId xmlns:a16="http://schemas.microsoft.com/office/drawing/2014/main" id="{00518697-F890-4101-8109-78B4CFE03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B0AD7-BDB6-4BBD-BB88-0783B1689AD8}"/>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312745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D6E3-AD94-4F4D-801E-D9DAFDE55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94F49-24AE-4030-A8AF-51F307DCD3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76979-1065-4A7A-85B5-5492D19D27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8F85C-2F27-4052-8CFC-FE3A2ABE8DFC}"/>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6" name="Footer Placeholder 5">
            <a:extLst>
              <a:ext uri="{FF2B5EF4-FFF2-40B4-BE49-F238E27FC236}">
                <a16:creationId xmlns:a16="http://schemas.microsoft.com/office/drawing/2014/main" id="{AF6E6E00-5CA0-49CF-940A-3DF1C68F2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DB43C-E621-46C0-947F-5041877022CE}"/>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306130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4776-1861-4073-8E6C-67EAE10F4B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49AE5-1E38-49F3-B359-F543A4E14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6E321-05A9-4A04-8EA8-EB31A98D4E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CC73D-4CCC-4980-AC96-8F63D2E5C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B8487-7CB2-40F5-9D5E-2E9BAD07CD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80E5A4-6D9C-414A-8A39-01E22FAE4F76}"/>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8" name="Footer Placeholder 7">
            <a:extLst>
              <a:ext uri="{FF2B5EF4-FFF2-40B4-BE49-F238E27FC236}">
                <a16:creationId xmlns:a16="http://schemas.microsoft.com/office/drawing/2014/main" id="{CAC7F174-3DC9-4958-80D6-CB4A99593A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FBA682-A32D-4684-896D-89A4FC4C8E7F}"/>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395575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9762-E95C-4FE4-BE58-4F906352F7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16CDF-EF2D-4A9F-AC94-4E70D2A34189}"/>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4" name="Footer Placeholder 3">
            <a:extLst>
              <a:ext uri="{FF2B5EF4-FFF2-40B4-BE49-F238E27FC236}">
                <a16:creationId xmlns:a16="http://schemas.microsoft.com/office/drawing/2014/main" id="{27061994-27F1-4FD0-9BAF-F21A4EBE84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EC1333-ACBE-48FE-89AA-9EE0C794E180}"/>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235266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CD32F-6157-4678-9DFF-0DD7A493CCFC}"/>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3" name="Footer Placeholder 2">
            <a:extLst>
              <a:ext uri="{FF2B5EF4-FFF2-40B4-BE49-F238E27FC236}">
                <a16:creationId xmlns:a16="http://schemas.microsoft.com/office/drawing/2014/main" id="{353B9113-A0EF-42E6-8FB8-5F81695C2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7C0A25-6397-4AF8-BD88-8F4F78784547}"/>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240924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E510-FA56-4D60-BE98-8EB9F482D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012B6-FCBE-4CD4-9EA7-C2F0C235C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E634E-B205-45D3-BFC6-44C8CDEBC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4BF81-C723-4F11-B728-FD39F0D4E8BE}"/>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6" name="Footer Placeholder 5">
            <a:extLst>
              <a:ext uri="{FF2B5EF4-FFF2-40B4-BE49-F238E27FC236}">
                <a16:creationId xmlns:a16="http://schemas.microsoft.com/office/drawing/2014/main" id="{DC6078D8-B734-4E62-9A92-117F8F670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6A650-E835-4B36-850E-BF6AA4481EC7}"/>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57811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824E-EA2C-4F4F-88B1-C58BED9FC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8F0D66-D019-4C29-9A58-E9FD6EC34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E027E-4EA1-4E15-AA7B-5BD1BC724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B2674-DB8D-4A27-92BB-079ABBFDDD7B}"/>
              </a:ext>
            </a:extLst>
          </p:cNvPr>
          <p:cNvSpPr>
            <a:spLocks noGrp="1"/>
          </p:cNvSpPr>
          <p:nvPr>
            <p:ph type="dt" sz="half" idx="10"/>
          </p:nvPr>
        </p:nvSpPr>
        <p:spPr/>
        <p:txBody>
          <a:bodyPr/>
          <a:lstStyle/>
          <a:p>
            <a:fld id="{EFF79391-4424-4E8D-A1B6-4C848A677679}" type="datetimeFigureOut">
              <a:rPr lang="en-US" smtClean="0"/>
              <a:t>11/15/2020</a:t>
            </a:fld>
            <a:endParaRPr lang="en-US"/>
          </a:p>
        </p:txBody>
      </p:sp>
      <p:sp>
        <p:nvSpPr>
          <p:cNvPr id="6" name="Footer Placeholder 5">
            <a:extLst>
              <a:ext uri="{FF2B5EF4-FFF2-40B4-BE49-F238E27FC236}">
                <a16:creationId xmlns:a16="http://schemas.microsoft.com/office/drawing/2014/main" id="{6A71D456-1C11-41D6-B3F9-4E40E6EC5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F9274-3138-44E9-BBA2-95B91F149891}"/>
              </a:ext>
            </a:extLst>
          </p:cNvPr>
          <p:cNvSpPr>
            <a:spLocks noGrp="1"/>
          </p:cNvSpPr>
          <p:nvPr>
            <p:ph type="sldNum" sz="quarter" idx="12"/>
          </p:nvPr>
        </p:nvSpPr>
        <p:spPr/>
        <p:txBody>
          <a:bodyPr/>
          <a:lstStyle/>
          <a:p>
            <a:fld id="{03161967-18D3-4467-AAA4-5E60325FB5DC}" type="slidenum">
              <a:rPr lang="en-US" smtClean="0"/>
              <a:t>‹#›</a:t>
            </a:fld>
            <a:endParaRPr lang="en-US"/>
          </a:p>
        </p:txBody>
      </p:sp>
    </p:spTree>
    <p:extLst>
      <p:ext uri="{BB962C8B-B14F-4D97-AF65-F5344CB8AC3E}">
        <p14:creationId xmlns:p14="http://schemas.microsoft.com/office/powerpoint/2010/main" val="39586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60816-5581-4BA7-BBD9-DF560DAD3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4963AB-F905-44E9-9675-802E327CE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F0DC5-C02E-4A6B-9FC5-5BF0C37F0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79391-4424-4E8D-A1B6-4C848A677679}" type="datetimeFigureOut">
              <a:rPr lang="en-US" smtClean="0"/>
              <a:t>11/15/2020</a:t>
            </a:fld>
            <a:endParaRPr lang="en-US"/>
          </a:p>
        </p:txBody>
      </p:sp>
      <p:sp>
        <p:nvSpPr>
          <p:cNvPr id="5" name="Footer Placeholder 4">
            <a:extLst>
              <a:ext uri="{FF2B5EF4-FFF2-40B4-BE49-F238E27FC236}">
                <a16:creationId xmlns:a16="http://schemas.microsoft.com/office/drawing/2014/main" id="{2B3124A4-36DC-4654-AEED-8C749352F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B7E15A-EBD1-4EF7-835F-94C1E5C27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61967-18D3-4467-AAA4-5E60325FB5DC}" type="slidenum">
              <a:rPr lang="en-US" smtClean="0"/>
              <a:t>‹#›</a:t>
            </a:fld>
            <a:endParaRPr lang="en-US"/>
          </a:p>
        </p:txBody>
      </p:sp>
    </p:spTree>
    <p:extLst>
      <p:ext uri="{BB962C8B-B14F-4D97-AF65-F5344CB8AC3E}">
        <p14:creationId xmlns:p14="http://schemas.microsoft.com/office/powerpoint/2010/main" val="71722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2A49-4B5E-4F09-8BDA-B433698E6DAF}"/>
              </a:ext>
            </a:extLst>
          </p:cNvPr>
          <p:cNvSpPr>
            <a:spLocks noGrp="1"/>
          </p:cNvSpPr>
          <p:nvPr>
            <p:ph type="ctrTitle"/>
          </p:nvPr>
        </p:nvSpPr>
        <p:spPr>
          <a:xfrm>
            <a:off x="1523999" y="780143"/>
            <a:ext cx="9144000" cy="1860777"/>
          </a:xfrm>
        </p:spPr>
        <p:txBody>
          <a:bodyPr>
            <a:normAutofit/>
          </a:bodyPr>
          <a:lstStyle/>
          <a:p>
            <a:r>
              <a:rPr lang="en-US" sz="9600" dirty="0">
                <a:solidFill>
                  <a:srgbClr val="FFEBEB"/>
                </a:solidFill>
                <a:effectLst>
                  <a:outerShdw blurRad="38100" dist="38100" dir="2700000" algn="tl">
                    <a:srgbClr val="000000">
                      <a:alpha val="43137"/>
                    </a:srgbClr>
                  </a:outerShdw>
                </a:effectLst>
                <a:latin typeface="Fondamento" panose="03020505000000020004" pitchFamily="66" charset="0"/>
              </a:rPr>
              <a:t>Proper Love</a:t>
            </a:r>
          </a:p>
        </p:txBody>
      </p:sp>
      <p:sp>
        <p:nvSpPr>
          <p:cNvPr id="3" name="Subtitle 2">
            <a:extLst>
              <a:ext uri="{FF2B5EF4-FFF2-40B4-BE49-F238E27FC236}">
                <a16:creationId xmlns:a16="http://schemas.microsoft.com/office/drawing/2014/main" id="{78343C6E-C863-4652-B26E-28189EB4E23B}"/>
              </a:ext>
            </a:extLst>
          </p:cNvPr>
          <p:cNvSpPr>
            <a:spLocks noGrp="1"/>
          </p:cNvSpPr>
          <p:nvPr>
            <p:ph type="subTitle" idx="1"/>
          </p:nvPr>
        </p:nvSpPr>
        <p:spPr>
          <a:xfrm>
            <a:off x="2160813" y="3020786"/>
            <a:ext cx="7870371" cy="2861128"/>
          </a:xfrm>
        </p:spPr>
        <p:txBody>
          <a:bodyPr>
            <a:normAutofit/>
          </a:bodyPr>
          <a:lstStyle/>
          <a:p>
            <a:pPr indent="522288" algn="just"/>
            <a:r>
              <a:rPr lang="en-US" sz="4800" dirty="0">
                <a:solidFill>
                  <a:srgbClr val="FFEBEB"/>
                </a:solidFill>
                <a:effectLst>
                  <a:outerShdw blurRad="38100" dist="38100" dir="2700000" algn="tl">
                    <a:srgbClr val="000000">
                      <a:alpha val="43137"/>
                    </a:srgbClr>
                  </a:outerShdw>
                </a:effectLst>
              </a:rPr>
              <a:t>“But above all these things put on love, which is the bond of perfection.” </a:t>
            </a:r>
          </a:p>
          <a:p>
            <a:pPr algn="r"/>
            <a:r>
              <a:rPr lang="en-US" sz="4800" i="1" dirty="0">
                <a:solidFill>
                  <a:srgbClr val="FFEBEB"/>
                </a:solidFill>
                <a:effectLst>
                  <a:outerShdw blurRad="38100" dist="38100" dir="2700000" algn="tl">
                    <a:srgbClr val="000000">
                      <a:alpha val="43137"/>
                    </a:srgbClr>
                  </a:outerShdw>
                </a:effectLst>
              </a:rPr>
              <a:t>Colossians 3:14</a:t>
            </a:r>
          </a:p>
        </p:txBody>
      </p:sp>
    </p:spTree>
    <p:extLst>
      <p:ext uri="{BB962C8B-B14F-4D97-AF65-F5344CB8AC3E}">
        <p14:creationId xmlns:p14="http://schemas.microsoft.com/office/powerpoint/2010/main" val="28197808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2A49-4B5E-4F09-8BDA-B433698E6DAF}"/>
              </a:ext>
            </a:extLst>
          </p:cNvPr>
          <p:cNvSpPr>
            <a:spLocks noGrp="1"/>
          </p:cNvSpPr>
          <p:nvPr>
            <p:ph type="ctrTitle"/>
          </p:nvPr>
        </p:nvSpPr>
        <p:spPr>
          <a:xfrm>
            <a:off x="979714" y="261255"/>
            <a:ext cx="9993086" cy="1028702"/>
          </a:xfrm>
        </p:spPr>
        <p:txBody>
          <a:bodyPr anchor="t">
            <a:noAutofit/>
          </a:bodyPr>
          <a:lstStyle/>
          <a:p>
            <a:r>
              <a:rPr lang="en-US" sz="6600" dirty="0">
                <a:solidFill>
                  <a:srgbClr val="FFEBEB"/>
                </a:solidFill>
                <a:effectLst>
                  <a:outerShdw blurRad="38100" dist="38100" dir="2700000" algn="tl">
                    <a:srgbClr val="000000">
                      <a:alpha val="43137"/>
                    </a:srgbClr>
                  </a:outerShdw>
                </a:effectLst>
                <a:latin typeface="Fondamento" panose="03020505000000020004" pitchFamily="66" charset="0"/>
              </a:rPr>
              <a:t>The True Meaning of Love</a:t>
            </a:r>
          </a:p>
        </p:txBody>
      </p:sp>
      <p:sp>
        <p:nvSpPr>
          <p:cNvPr id="3" name="Subtitle 2">
            <a:extLst>
              <a:ext uri="{FF2B5EF4-FFF2-40B4-BE49-F238E27FC236}">
                <a16:creationId xmlns:a16="http://schemas.microsoft.com/office/drawing/2014/main" id="{78343C6E-C863-4652-B26E-28189EB4E23B}"/>
              </a:ext>
            </a:extLst>
          </p:cNvPr>
          <p:cNvSpPr>
            <a:spLocks noGrp="1"/>
          </p:cNvSpPr>
          <p:nvPr>
            <p:ph type="subTitle" idx="1"/>
          </p:nvPr>
        </p:nvSpPr>
        <p:spPr>
          <a:xfrm>
            <a:off x="1110342" y="1469567"/>
            <a:ext cx="9862457" cy="4571999"/>
          </a:xfrm>
        </p:spPr>
        <p:txBody>
          <a:bodyPr>
            <a:normAutofit/>
          </a:bodyPr>
          <a:lstStyle/>
          <a:p>
            <a:pPr marL="506413" indent="-506413" algn="l">
              <a:lnSpc>
                <a:spcPct val="100000"/>
              </a:lnSpc>
              <a:spcBef>
                <a:spcPts val="0"/>
              </a:spcBef>
              <a:buFont typeface="Arial" panose="020B0604020202020204" pitchFamily="34" charset="0"/>
              <a:buChar char="•"/>
            </a:pPr>
            <a:r>
              <a:rPr lang="en-US" sz="4800" dirty="0">
                <a:solidFill>
                  <a:srgbClr val="FFEBEB"/>
                </a:solidFill>
                <a:effectLst>
                  <a:outerShdw blurRad="38100" dist="38100" dir="2700000" algn="tl">
                    <a:srgbClr val="000000">
                      <a:alpha val="43137"/>
                    </a:srgbClr>
                  </a:outerShdw>
                </a:effectLst>
              </a:rPr>
              <a:t>Charity (KJV)</a:t>
            </a:r>
          </a:p>
          <a:p>
            <a:pPr marL="506413" indent="-506413" algn="l">
              <a:lnSpc>
                <a:spcPct val="100000"/>
              </a:lnSpc>
              <a:spcBef>
                <a:spcPts val="0"/>
              </a:spcBef>
              <a:buFont typeface="Arial" panose="020B0604020202020204" pitchFamily="34" charset="0"/>
              <a:buChar char="•"/>
            </a:pPr>
            <a:r>
              <a:rPr lang="en-US" sz="4800" dirty="0">
                <a:solidFill>
                  <a:srgbClr val="FFEBEB"/>
                </a:solidFill>
                <a:effectLst>
                  <a:outerShdw blurRad="38100" dist="38100" dir="2700000" algn="tl">
                    <a:srgbClr val="000000">
                      <a:alpha val="43137"/>
                    </a:srgbClr>
                  </a:outerShdw>
                </a:effectLst>
              </a:rPr>
              <a:t>“Affection, benevolence” (Thayer)</a:t>
            </a:r>
          </a:p>
          <a:p>
            <a:pPr marL="506413" indent="-506413" algn="l">
              <a:lnSpc>
                <a:spcPct val="100000"/>
              </a:lnSpc>
              <a:spcBef>
                <a:spcPts val="0"/>
              </a:spcBef>
              <a:buFont typeface="Arial" panose="020B0604020202020204" pitchFamily="34" charset="0"/>
              <a:buChar char="•"/>
            </a:pPr>
            <a:r>
              <a:rPr lang="en-US" sz="4800" dirty="0">
                <a:solidFill>
                  <a:srgbClr val="FFEBEB"/>
                </a:solidFill>
                <a:effectLst>
                  <a:outerShdw blurRad="38100" dist="38100" dir="2700000" algn="tl">
                    <a:srgbClr val="000000">
                      <a:alpha val="43137"/>
                    </a:srgbClr>
                  </a:outerShdw>
                </a:effectLst>
              </a:rPr>
              <a:t>“Love can be known only from the actions it prompts” (Vine)</a:t>
            </a:r>
          </a:p>
          <a:p>
            <a:pPr marL="506413" indent="-506413" algn="l">
              <a:lnSpc>
                <a:spcPct val="100000"/>
              </a:lnSpc>
              <a:spcBef>
                <a:spcPts val="0"/>
              </a:spcBef>
              <a:buFont typeface="Arial" panose="020B0604020202020204" pitchFamily="34" charset="0"/>
              <a:buChar char="•"/>
            </a:pPr>
            <a:r>
              <a:rPr lang="en-US" sz="4800" dirty="0">
                <a:solidFill>
                  <a:srgbClr val="FFEBEB"/>
                </a:solidFill>
                <a:effectLst>
                  <a:outerShdw blurRad="38100" dist="38100" dir="2700000" algn="tl">
                    <a:srgbClr val="000000">
                      <a:alpha val="43137"/>
                    </a:srgbClr>
                  </a:outerShdw>
                </a:effectLst>
              </a:rPr>
              <a:t>1 Corinthians 13:4-7 shows how love truly works</a:t>
            </a:r>
          </a:p>
        </p:txBody>
      </p:sp>
    </p:spTree>
    <p:extLst>
      <p:ext uri="{BB962C8B-B14F-4D97-AF65-F5344CB8AC3E}">
        <p14:creationId xmlns:p14="http://schemas.microsoft.com/office/powerpoint/2010/main" val="324959887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2A49-4B5E-4F09-8BDA-B433698E6DAF}"/>
              </a:ext>
            </a:extLst>
          </p:cNvPr>
          <p:cNvSpPr>
            <a:spLocks noGrp="1"/>
          </p:cNvSpPr>
          <p:nvPr>
            <p:ph type="title"/>
          </p:nvPr>
        </p:nvSpPr>
        <p:spPr>
          <a:xfrm>
            <a:off x="838200" y="267151"/>
            <a:ext cx="10515600" cy="1325563"/>
          </a:xfrm>
        </p:spPr>
        <p:txBody>
          <a:bodyPr anchor="t">
            <a:noAutofit/>
          </a:bodyPr>
          <a:lstStyle/>
          <a:p>
            <a:pPr algn="ctr"/>
            <a:r>
              <a:rPr lang="en-US" sz="6600" dirty="0">
                <a:solidFill>
                  <a:srgbClr val="FFEBEB"/>
                </a:solidFill>
                <a:effectLst>
                  <a:outerShdw blurRad="38100" dist="38100" dir="2700000" algn="tl">
                    <a:srgbClr val="000000">
                      <a:alpha val="43137"/>
                    </a:srgbClr>
                  </a:outerShdw>
                </a:effectLst>
                <a:latin typeface="Fondamento" panose="03020505000000020004" pitchFamily="66" charset="0"/>
              </a:rPr>
              <a:t>Misplaced Love</a:t>
            </a:r>
          </a:p>
        </p:txBody>
      </p:sp>
      <p:sp>
        <p:nvSpPr>
          <p:cNvPr id="3" name="Subtitle 2">
            <a:extLst>
              <a:ext uri="{FF2B5EF4-FFF2-40B4-BE49-F238E27FC236}">
                <a16:creationId xmlns:a16="http://schemas.microsoft.com/office/drawing/2014/main" id="{78343C6E-C863-4652-B26E-28189EB4E23B}"/>
              </a:ext>
            </a:extLst>
          </p:cNvPr>
          <p:cNvSpPr>
            <a:spLocks noGrp="1"/>
          </p:cNvSpPr>
          <p:nvPr>
            <p:ph sz="half" idx="1"/>
          </p:nvPr>
        </p:nvSpPr>
        <p:spPr>
          <a:xfrm>
            <a:off x="1049867" y="1273623"/>
            <a:ext cx="4927600" cy="5486402"/>
          </a:xfrm>
        </p:spPr>
        <p:txBody>
          <a:bodyPr>
            <a:normAutofit/>
          </a:bodyPr>
          <a:lstStyle/>
          <a:p>
            <a:pPr marL="327025" indent="-327025" algn="l">
              <a:spcBef>
                <a:spcPts val="0"/>
              </a:spcBef>
              <a:buFont typeface="Arial" panose="020B0604020202020204" pitchFamily="34" charset="0"/>
              <a:buChar char="•"/>
            </a:pPr>
            <a:r>
              <a:rPr lang="en-US" sz="4400" b="1" dirty="0">
                <a:solidFill>
                  <a:srgbClr val="FFEBEB"/>
                </a:solidFill>
                <a:effectLst>
                  <a:outerShdw blurRad="38100" dist="38100" dir="2700000" algn="tl">
                    <a:srgbClr val="000000">
                      <a:alpha val="43137"/>
                    </a:srgbClr>
                  </a:outerShdw>
                </a:effectLst>
              </a:rPr>
              <a:t>Many love themselves</a:t>
            </a:r>
          </a:p>
          <a:p>
            <a:pPr marL="457200" lvl="1" indent="0">
              <a:spcBef>
                <a:spcPts val="0"/>
              </a:spcBef>
              <a:buNone/>
            </a:pPr>
            <a:r>
              <a:rPr lang="en-US" sz="4000" dirty="0">
                <a:solidFill>
                  <a:srgbClr val="FFFF00"/>
                </a:solidFill>
                <a:effectLst>
                  <a:outerShdw blurRad="38100" dist="38100" dir="2700000" algn="tl">
                    <a:srgbClr val="000000">
                      <a:alpha val="43137"/>
                    </a:srgbClr>
                  </a:outerShdw>
                </a:effectLst>
              </a:rPr>
              <a:t>2 Timothy 3:1-2</a:t>
            </a:r>
          </a:p>
          <a:p>
            <a:pPr marL="327025" indent="-327025" algn="l">
              <a:spcBef>
                <a:spcPts val="0"/>
              </a:spcBef>
              <a:buFont typeface="Arial" panose="020B0604020202020204" pitchFamily="34" charset="0"/>
              <a:buChar char="•"/>
            </a:pPr>
            <a:r>
              <a:rPr lang="en-US" sz="4400" b="1" dirty="0">
                <a:solidFill>
                  <a:srgbClr val="FFEBEB"/>
                </a:solidFill>
                <a:effectLst>
                  <a:outerShdw blurRad="38100" dist="38100" dir="2700000" algn="tl">
                    <a:srgbClr val="000000">
                      <a:alpha val="43137"/>
                    </a:srgbClr>
                  </a:outerShdw>
                </a:effectLst>
              </a:rPr>
              <a:t>Many are lovers           of pleasure</a:t>
            </a:r>
          </a:p>
          <a:p>
            <a:pPr marL="457200" lvl="1" indent="0">
              <a:spcBef>
                <a:spcPts val="0"/>
              </a:spcBef>
              <a:buNone/>
            </a:pPr>
            <a:r>
              <a:rPr lang="en-US" sz="4000" dirty="0">
                <a:solidFill>
                  <a:srgbClr val="FFFF00"/>
                </a:solidFill>
                <a:effectLst>
                  <a:outerShdw blurRad="38100" dist="38100" dir="2700000" algn="tl">
                    <a:srgbClr val="000000">
                      <a:alpha val="43137"/>
                    </a:srgbClr>
                  </a:outerShdw>
                </a:effectLst>
              </a:rPr>
              <a:t>2 Timothy 3:4</a:t>
            </a:r>
          </a:p>
          <a:p>
            <a:pPr marL="327025" indent="-327025" algn="l">
              <a:spcBef>
                <a:spcPts val="0"/>
              </a:spcBef>
              <a:buFont typeface="Arial" panose="020B0604020202020204" pitchFamily="34" charset="0"/>
              <a:buChar char="•"/>
            </a:pPr>
            <a:r>
              <a:rPr lang="en-US" sz="4400" b="1" dirty="0">
                <a:solidFill>
                  <a:srgbClr val="FFEBEB"/>
                </a:solidFill>
                <a:effectLst>
                  <a:outerShdw blurRad="38100" dist="38100" dir="2700000" algn="tl">
                    <a:srgbClr val="000000">
                      <a:alpha val="43137"/>
                    </a:srgbClr>
                  </a:outerShdw>
                </a:effectLst>
              </a:rPr>
              <a:t>Some love money</a:t>
            </a:r>
          </a:p>
          <a:p>
            <a:pPr marL="457200" lvl="1" indent="0">
              <a:spcBef>
                <a:spcPts val="0"/>
              </a:spcBef>
              <a:buNone/>
            </a:pPr>
            <a:r>
              <a:rPr lang="en-US" sz="4000" dirty="0">
                <a:solidFill>
                  <a:srgbClr val="FFFF00"/>
                </a:solidFill>
                <a:effectLst>
                  <a:outerShdw blurRad="38100" dist="38100" dir="2700000" algn="tl">
                    <a:srgbClr val="000000">
                      <a:alpha val="43137"/>
                    </a:srgbClr>
                  </a:outerShdw>
                </a:effectLst>
              </a:rPr>
              <a:t>1 Timothy 6:10</a:t>
            </a:r>
          </a:p>
        </p:txBody>
      </p:sp>
      <p:sp>
        <p:nvSpPr>
          <p:cNvPr id="4" name="Content Placeholder 3">
            <a:extLst>
              <a:ext uri="{FF2B5EF4-FFF2-40B4-BE49-F238E27FC236}">
                <a16:creationId xmlns:a16="http://schemas.microsoft.com/office/drawing/2014/main" id="{D7F5472F-0A8F-4043-9118-7F016BE26F10}"/>
              </a:ext>
            </a:extLst>
          </p:cNvPr>
          <p:cNvSpPr>
            <a:spLocks noGrp="1"/>
          </p:cNvSpPr>
          <p:nvPr>
            <p:ph sz="half" idx="2"/>
          </p:nvPr>
        </p:nvSpPr>
        <p:spPr>
          <a:xfrm>
            <a:off x="6096000" y="1273624"/>
            <a:ext cx="5529942" cy="5486402"/>
          </a:xfrm>
        </p:spPr>
        <p:txBody>
          <a:bodyPr>
            <a:normAutofit/>
          </a:bodyPr>
          <a:lstStyle/>
          <a:p>
            <a:pPr marL="342900" indent="-342900">
              <a:spcBef>
                <a:spcPts val="0"/>
              </a:spcBef>
            </a:pPr>
            <a:r>
              <a:rPr lang="en-US" sz="4400" b="1" dirty="0">
                <a:solidFill>
                  <a:srgbClr val="FFEBEB"/>
                </a:solidFill>
                <a:effectLst>
                  <a:outerShdw blurRad="38100" dist="38100" dir="2700000" algn="tl">
                    <a:srgbClr val="000000">
                      <a:alpha val="43137"/>
                    </a:srgbClr>
                  </a:outerShdw>
                </a:effectLst>
              </a:rPr>
              <a:t>Others love the      world</a:t>
            </a:r>
          </a:p>
          <a:p>
            <a:pPr marL="457200" lvl="1" indent="0">
              <a:spcBef>
                <a:spcPts val="0"/>
              </a:spcBef>
              <a:buNone/>
            </a:pPr>
            <a:r>
              <a:rPr lang="en-US" sz="4000" dirty="0">
                <a:solidFill>
                  <a:srgbClr val="FFFF00"/>
                </a:solidFill>
                <a:effectLst>
                  <a:outerShdw blurRad="38100" dist="38100" dir="2700000" algn="tl">
                    <a:srgbClr val="000000">
                      <a:alpha val="43137"/>
                    </a:srgbClr>
                  </a:outerShdw>
                </a:effectLst>
              </a:rPr>
              <a:t>1 John 2:15-17</a:t>
            </a:r>
          </a:p>
          <a:p>
            <a:pPr marL="342900" indent="-342900">
              <a:spcBef>
                <a:spcPts val="0"/>
              </a:spcBef>
            </a:pPr>
            <a:r>
              <a:rPr lang="en-US" sz="4400" b="1" dirty="0">
                <a:solidFill>
                  <a:srgbClr val="FFEBEB"/>
                </a:solidFill>
                <a:effectLst>
                  <a:outerShdw blurRad="38100" dist="38100" dir="2700000" algn="tl">
                    <a:srgbClr val="000000">
                      <a:alpha val="43137"/>
                    </a:srgbClr>
                  </a:outerShdw>
                </a:effectLst>
              </a:rPr>
              <a:t>Some love preeminence</a:t>
            </a:r>
          </a:p>
          <a:p>
            <a:pPr marL="457200" lvl="1" indent="0">
              <a:spcBef>
                <a:spcPts val="0"/>
              </a:spcBef>
              <a:buNone/>
            </a:pPr>
            <a:r>
              <a:rPr lang="en-US" sz="4000" dirty="0">
                <a:solidFill>
                  <a:srgbClr val="FFFF00"/>
                </a:solidFill>
                <a:effectLst>
                  <a:outerShdw blurRad="38100" dist="38100" dir="2700000" algn="tl">
                    <a:srgbClr val="000000">
                      <a:alpha val="43137"/>
                    </a:srgbClr>
                  </a:outerShdw>
                </a:effectLst>
              </a:rPr>
              <a:t>3 John 9</a:t>
            </a:r>
          </a:p>
          <a:p>
            <a:pPr marL="342900" indent="-342900">
              <a:spcBef>
                <a:spcPts val="0"/>
              </a:spcBef>
            </a:pPr>
            <a:r>
              <a:rPr lang="en-US" sz="4400" b="1" dirty="0">
                <a:solidFill>
                  <a:srgbClr val="FFEBEB"/>
                </a:solidFill>
                <a:effectLst>
                  <a:outerShdw blurRad="38100" dist="38100" dir="2700000" algn="tl">
                    <a:srgbClr val="000000">
                      <a:alpha val="43137"/>
                    </a:srgbClr>
                  </a:outerShdw>
                </a:effectLst>
              </a:rPr>
              <a:t>Many love the          praise of men</a:t>
            </a:r>
          </a:p>
          <a:p>
            <a:pPr marL="457200" lvl="1" indent="0">
              <a:spcBef>
                <a:spcPts val="0"/>
              </a:spcBef>
              <a:buNone/>
            </a:pPr>
            <a:r>
              <a:rPr lang="en-US" sz="4000" dirty="0">
                <a:solidFill>
                  <a:srgbClr val="FFFF00"/>
                </a:solidFill>
                <a:effectLst>
                  <a:outerShdw blurRad="38100" dist="38100" dir="2700000" algn="tl">
                    <a:srgbClr val="000000">
                      <a:alpha val="43137"/>
                    </a:srgbClr>
                  </a:outerShdw>
                </a:effectLst>
              </a:rPr>
              <a:t>John 12:42-43</a:t>
            </a:r>
          </a:p>
          <a:p>
            <a:endParaRPr lang="en-US" dirty="0"/>
          </a:p>
        </p:txBody>
      </p:sp>
    </p:spTree>
    <p:extLst>
      <p:ext uri="{BB962C8B-B14F-4D97-AF65-F5344CB8AC3E}">
        <p14:creationId xmlns:p14="http://schemas.microsoft.com/office/powerpoint/2010/main" val="136015888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5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75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2A49-4B5E-4F09-8BDA-B433698E6DAF}"/>
              </a:ext>
            </a:extLst>
          </p:cNvPr>
          <p:cNvSpPr>
            <a:spLocks noGrp="1"/>
          </p:cNvSpPr>
          <p:nvPr>
            <p:ph type="ctrTitle"/>
          </p:nvPr>
        </p:nvSpPr>
        <p:spPr>
          <a:xfrm>
            <a:off x="1523999" y="780143"/>
            <a:ext cx="9144000" cy="1860777"/>
          </a:xfrm>
        </p:spPr>
        <p:txBody>
          <a:bodyPr>
            <a:normAutofit/>
          </a:bodyPr>
          <a:lstStyle/>
          <a:p>
            <a:r>
              <a:rPr lang="en-US" sz="9600" dirty="0">
                <a:solidFill>
                  <a:srgbClr val="FFEBEB"/>
                </a:solidFill>
                <a:effectLst>
                  <a:outerShdw blurRad="38100" dist="38100" dir="2700000" algn="tl">
                    <a:srgbClr val="000000">
                      <a:alpha val="43137"/>
                    </a:srgbClr>
                  </a:outerShdw>
                </a:effectLst>
                <a:latin typeface="Fondamento" panose="03020505000000020004" pitchFamily="66" charset="0"/>
              </a:rPr>
              <a:t>Conclusion</a:t>
            </a:r>
          </a:p>
        </p:txBody>
      </p:sp>
      <p:sp>
        <p:nvSpPr>
          <p:cNvPr id="3" name="Subtitle 2">
            <a:extLst>
              <a:ext uri="{FF2B5EF4-FFF2-40B4-BE49-F238E27FC236}">
                <a16:creationId xmlns:a16="http://schemas.microsoft.com/office/drawing/2014/main" id="{78343C6E-C863-4652-B26E-28189EB4E23B}"/>
              </a:ext>
            </a:extLst>
          </p:cNvPr>
          <p:cNvSpPr>
            <a:spLocks noGrp="1"/>
          </p:cNvSpPr>
          <p:nvPr>
            <p:ph type="subTitle" idx="1"/>
          </p:nvPr>
        </p:nvSpPr>
        <p:spPr>
          <a:xfrm>
            <a:off x="1523999" y="3020786"/>
            <a:ext cx="9144000" cy="2861128"/>
          </a:xfrm>
        </p:spPr>
        <p:txBody>
          <a:bodyPr>
            <a:normAutofit/>
          </a:bodyPr>
          <a:lstStyle/>
          <a:p>
            <a:pPr indent="522288" algn="just"/>
            <a:r>
              <a:rPr lang="en-US" sz="4800" dirty="0">
                <a:solidFill>
                  <a:srgbClr val="FFEBEB"/>
                </a:solidFill>
                <a:effectLst>
                  <a:outerShdw blurRad="38100" dist="38100" dir="2700000" algn="tl">
                    <a:srgbClr val="000000">
                      <a:alpha val="43137"/>
                    </a:srgbClr>
                  </a:outerShdw>
                </a:effectLst>
              </a:rPr>
              <a:t>“By this all will know that you are My disciples, if you have love for one another.”</a:t>
            </a:r>
          </a:p>
          <a:p>
            <a:pPr indent="522288" algn="r"/>
            <a:r>
              <a:rPr lang="en-US" sz="4800" i="1" dirty="0">
                <a:solidFill>
                  <a:srgbClr val="FFEBEB"/>
                </a:solidFill>
                <a:effectLst>
                  <a:outerShdw blurRad="38100" dist="38100" dir="2700000" algn="tl">
                    <a:srgbClr val="000000">
                      <a:alpha val="43137"/>
                    </a:srgbClr>
                  </a:outerShdw>
                </a:effectLst>
              </a:rPr>
              <a:t>John 13:35</a:t>
            </a:r>
          </a:p>
        </p:txBody>
      </p:sp>
    </p:spTree>
    <p:extLst>
      <p:ext uri="{BB962C8B-B14F-4D97-AF65-F5344CB8AC3E}">
        <p14:creationId xmlns:p14="http://schemas.microsoft.com/office/powerpoint/2010/main" val="1359551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2086</Words>
  <Application>Microsoft Office PowerPoint</Application>
  <PresentationFormat>Widescreen</PresentationFormat>
  <Paragraphs>114</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Fondamento</vt:lpstr>
      <vt:lpstr>Calibri Light</vt:lpstr>
      <vt:lpstr>Doulos SIL</vt:lpstr>
      <vt:lpstr>Calibri</vt:lpstr>
      <vt:lpstr>Arial</vt:lpstr>
      <vt:lpstr>Office Theme</vt:lpstr>
      <vt:lpstr>Proper Love</vt:lpstr>
      <vt:lpstr>The True Meaning of Love</vt:lpstr>
      <vt:lpstr>Misplaced Love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Love</dc:title>
  <dc:creator>Stan Cox</dc:creator>
  <cp:lastModifiedBy>Stan Cox</cp:lastModifiedBy>
  <cp:revision>4</cp:revision>
  <dcterms:created xsi:type="dcterms:W3CDTF">2020-11-13T03:41:17Z</dcterms:created>
  <dcterms:modified xsi:type="dcterms:W3CDTF">2020-11-15T22:23:39Z</dcterms:modified>
</cp:coreProperties>
</file>